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4v" ContentType="video/unknown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75" r:id="rId7"/>
    <p:sldId id="285" r:id="rId8"/>
    <p:sldId id="261" r:id="rId9"/>
    <p:sldId id="276" r:id="rId10"/>
    <p:sldId id="262" r:id="rId11"/>
    <p:sldId id="263" r:id="rId12"/>
    <p:sldId id="264" r:id="rId13"/>
    <p:sldId id="265" r:id="rId14"/>
    <p:sldId id="266" r:id="rId15"/>
    <p:sldId id="267" r:id="rId16"/>
    <p:sldId id="271" r:id="rId17"/>
    <p:sldId id="282" r:id="rId18"/>
    <p:sldId id="268" r:id="rId19"/>
    <p:sldId id="270" r:id="rId20"/>
    <p:sldId id="269" r:id="rId21"/>
    <p:sldId id="278" r:id="rId22"/>
    <p:sldId id="279" r:id="rId23"/>
    <p:sldId id="277" r:id="rId24"/>
    <p:sldId id="280" r:id="rId25"/>
    <p:sldId id="272" r:id="rId26"/>
    <p:sldId id="273" r:id="rId27"/>
    <p:sldId id="274" r:id="rId28"/>
    <p:sldId id="287" r:id="rId29"/>
    <p:sldId id="286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-47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11A2C7-78F2-F940-AF5C-4F87CB3E69D7}" type="doc">
      <dgm:prSet loTypeId="urn:microsoft.com/office/officeart/2005/8/layout/balance1" loCatId="" qsTypeId="urn:microsoft.com/office/officeart/2005/8/quickstyle/3D4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D5F7F4-FB12-D347-97BA-EAB8C4495E34}">
      <dgm:prSet phldrT="[Text]"/>
      <dgm:spPr/>
      <dgm:t>
        <a:bodyPr/>
        <a:lstStyle/>
        <a:p>
          <a:r>
            <a:rPr lang="en-US" dirty="0" smtClean="0"/>
            <a:t>Shunt Problem</a:t>
          </a:r>
          <a:endParaRPr lang="en-US" dirty="0"/>
        </a:p>
      </dgm:t>
    </dgm:pt>
    <dgm:pt modelId="{31CCAFB4-0EC7-4247-A4BB-A153F870914F}" type="parTrans" cxnId="{D2DE12E3-4B4B-D54C-86A1-1A8D764558A4}">
      <dgm:prSet/>
      <dgm:spPr/>
      <dgm:t>
        <a:bodyPr/>
        <a:lstStyle/>
        <a:p>
          <a:endParaRPr lang="en-US"/>
        </a:p>
      </dgm:t>
    </dgm:pt>
    <dgm:pt modelId="{EAB129C3-EFA4-884C-A2A0-296D71593613}" type="sibTrans" cxnId="{D2DE12E3-4B4B-D54C-86A1-1A8D764558A4}">
      <dgm:prSet/>
      <dgm:spPr/>
      <dgm:t>
        <a:bodyPr/>
        <a:lstStyle/>
        <a:p>
          <a:endParaRPr lang="en-US"/>
        </a:p>
      </dgm:t>
    </dgm:pt>
    <dgm:pt modelId="{F1FED4A5-930E-564C-AE33-E52CE79B5B23}">
      <dgm:prSet phldrT="[Text]"/>
      <dgm:spPr/>
      <dgm:t>
        <a:bodyPr/>
        <a:lstStyle/>
        <a:p>
          <a:r>
            <a:rPr lang="en-US" dirty="0" smtClean="0"/>
            <a:t>Fatigue</a:t>
          </a:r>
          <a:endParaRPr lang="en-US" dirty="0"/>
        </a:p>
      </dgm:t>
    </dgm:pt>
    <dgm:pt modelId="{3C465B10-107D-254E-AD38-C5EB5E5D6E22}" type="parTrans" cxnId="{416A0A2B-D5B5-AE48-939F-77E77E349EDE}">
      <dgm:prSet/>
      <dgm:spPr/>
      <dgm:t>
        <a:bodyPr/>
        <a:lstStyle/>
        <a:p>
          <a:endParaRPr lang="en-US"/>
        </a:p>
      </dgm:t>
    </dgm:pt>
    <dgm:pt modelId="{8C74FA92-A907-FD43-A9AA-F49C0BB94330}" type="sibTrans" cxnId="{416A0A2B-D5B5-AE48-939F-77E77E349EDE}">
      <dgm:prSet/>
      <dgm:spPr/>
      <dgm:t>
        <a:bodyPr/>
        <a:lstStyle/>
        <a:p>
          <a:endParaRPr lang="en-US"/>
        </a:p>
      </dgm:t>
    </dgm:pt>
    <dgm:pt modelId="{161AC618-C9AE-1C4D-9D68-2DFCC412217D}">
      <dgm:prSet phldrT="[Text]"/>
      <dgm:spPr/>
      <dgm:t>
        <a:bodyPr/>
        <a:lstStyle/>
        <a:p>
          <a:r>
            <a:rPr lang="en-US" dirty="0" smtClean="0"/>
            <a:t>Vomiting</a:t>
          </a:r>
          <a:endParaRPr lang="en-US" dirty="0"/>
        </a:p>
      </dgm:t>
    </dgm:pt>
    <dgm:pt modelId="{535FBE86-2E2C-2741-9D52-0120E19AA252}" type="parTrans" cxnId="{D4C90729-1246-D242-904C-F4A02FB5D99A}">
      <dgm:prSet/>
      <dgm:spPr/>
      <dgm:t>
        <a:bodyPr/>
        <a:lstStyle/>
        <a:p>
          <a:endParaRPr lang="en-US"/>
        </a:p>
      </dgm:t>
    </dgm:pt>
    <dgm:pt modelId="{D8B71EC5-901F-7F48-864A-4FF97659B742}" type="sibTrans" cxnId="{D4C90729-1246-D242-904C-F4A02FB5D99A}">
      <dgm:prSet/>
      <dgm:spPr/>
      <dgm:t>
        <a:bodyPr/>
        <a:lstStyle/>
        <a:p>
          <a:endParaRPr lang="en-US"/>
        </a:p>
      </dgm:t>
    </dgm:pt>
    <dgm:pt modelId="{C98C7F6C-A51D-0949-9158-9D9BE43FA514}">
      <dgm:prSet phldrT="[Text]"/>
      <dgm:spPr/>
      <dgm:t>
        <a:bodyPr/>
        <a:lstStyle/>
        <a:p>
          <a:r>
            <a:rPr lang="en-US" dirty="0" smtClean="0"/>
            <a:t>Any of a million other childhood issues</a:t>
          </a:r>
          <a:endParaRPr lang="en-US" dirty="0"/>
        </a:p>
      </dgm:t>
    </dgm:pt>
    <dgm:pt modelId="{4BB0BE4B-B40B-EB49-BFDB-C89018641337}" type="parTrans" cxnId="{17FBDDCD-BE46-AA4A-BF95-D431D7C40292}">
      <dgm:prSet/>
      <dgm:spPr/>
      <dgm:t>
        <a:bodyPr/>
        <a:lstStyle/>
        <a:p>
          <a:endParaRPr lang="en-US"/>
        </a:p>
      </dgm:t>
    </dgm:pt>
    <dgm:pt modelId="{5B5887D1-833F-8044-874F-C7FD5BF3538A}" type="sibTrans" cxnId="{17FBDDCD-BE46-AA4A-BF95-D431D7C40292}">
      <dgm:prSet/>
      <dgm:spPr/>
      <dgm:t>
        <a:bodyPr/>
        <a:lstStyle/>
        <a:p>
          <a:endParaRPr lang="en-US"/>
        </a:p>
      </dgm:t>
    </dgm:pt>
    <dgm:pt modelId="{F8A77F63-5413-1248-9444-34D89EC0BD3E}">
      <dgm:prSet phldrT="[Text]"/>
      <dgm:spPr/>
      <dgm:t>
        <a:bodyPr/>
        <a:lstStyle/>
        <a:p>
          <a:r>
            <a:rPr lang="en-US" dirty="0" smtClean="0"/>
            <a:t>Fatigue</a:t>
          </a:r>
          <a:endParaRPr lang="en-US" dirty="0"/>
        </a:p>
      </dgm:t>
    </dgm:pt>
    <dgm:pt modelId="{A3F8223E-90D2-8D41-831A-C06B4D491EE6}" type="parTrans" cxnId="{61FDE3E9-16B8-1648-942C-3B9398F2B2FC}">
      <dgm:prSet/>
      <dgm:spPr/>
      <dgm:t>
        <a:bodyPr/>
        <a:lstStyle/>
        <a:p>
          <a:endParaRPr lang="en-US"/>
        </a:p>
      </dgm:t>
    </dgm:pt>
    <dgm:pt modelId="{C261A3E6-89D2-7148-85BD-447355330E33}" type="sibTrans" cxnId="{61FDE3E9-16B8-1648-942C-3B9398F2B2FC}">
      <dgm:prSet/>
      <dgm:spPr/>
      <dgm:t>
        <a:bodyPr/>
        <a:lstStyle/>
        <a:p>
          <a:endParaRPr lang="en-US"/>
        </a:p>
      </dgm:t>
    </dgm:pt>
    <dgm:pt modelId="{C81ACAFE-A2BD-CC49-AC1F-080332643DD4}">
      <dgm:prSet phldrT="[Text]" phldr="1"/>
      <dgm:spPr/>
      <dgm:t>
        <a:bodyPr/>
        <a:lstStyle/>
        <a:p>
          <a:endParaRPr lang="en-US" dirty="0"/>
        </a:p>
      </dgm:t>
    </dgm:pt>
    <dgm:pt modelId="{7F0EFE39-4E85-7E4F-B64F-C666B15CFE14}" type="parTrans" cxnId="{ED8B3402-563B-FF4A-8569-9AA4BBF48C88}">
      <dgm:prSet/>
      <dgm:spPr/>
      <dgm:t>
        <a:bodyPr/>
        <a:lstStyle/>
        <a:p>
          <a:endParaRPr lang="en-US"/>
        </a:p>
      </dgm:t>
    </dgm:pt>
    <dgm:pt modelId="{9C85A63C-835A-E043-B9E2-77EC3CE65269}" type="sibTrans" cxnId="{ED8B3402-563B-FF4A-8569-9AA4BBF48C88}">
      <dgm:prSet/>
      <dgm:spPr/>
      <dgm:t>
        <a:bodyPr/>
        <a:lstStyle/>
        <a:p>
          <a:endParaRPr lang="en-US"/>
        </a:p>
      </dgm:t>
    </dgm:pt>
    <dgm:pt modelId="{93343A8B-69FC-3C4F-8985-2664DCA7E68E}">
      <dgm:prSet phldrT="[Text]"/>
      <dgm:spPr/>
      <dgm:t>
        <a:bodyPr/>
        <a:lstStyle/>
        <a:p>
          <a:r>
            <a:rPr lang="en-US" dirty="0" smtClean="0"/>
            <a:t>Feeling “off”</a:t>
          </a:r>
          <a:endParaRPr lang="en-US" dirty="0"/>
        </a:p>
      </dgm:t>
    </dgm:pt>
    <dgm:pt modelId="{0CA7818F-FD00-234E-876F-06FD36E2F85D}" type="parTrans" cxnId="{F6067391-23D0-3240-AC8E-8DC30A1604E7}">
      <dgm:prSet/>
      <dgm:spPr/>
      <dgm:t>
        <a:bodyPr/>
        <a:lstStyle/>
        <a:p>
          <a:endParaRPr lang="en-US"/>
        </a:p>
      </dgm:t>
    </dgm:pt>
    <dgm:pt modelId="{524FFA81-9382-D34B-BFB5-16F813853DA4}" type="sibTrans" cxnId="{F6067391-23D0-3240-AC8E-8DC30A1604E7}">
      <dgm:prSet/>
      <dgm:spPr/>
      <dgm:t>
        <a:bodyPr/>
        <a:lstStyle/>
        <a:p>
          <a:endParaRPr lang="en-US"/>
        </a:p>
      </dgm:t>
    </dgm:pt>
    <dgm:pt modelId="{E93C47DA-8C03-184B-8A69-0DAB435A9552}">
      <dgm:prSet phldrT="[Text]"/>
      <dgm:spPr/>
      <dgm:t>
        <a:bodyPr/>
        <a:lstStyle/>
        <a:p>
          <a:r>
            <a:rPr lang="en-US" dirty="0" smtClean="0"/>
            <a:t>Fever</a:t>
          </a:r>
          <a:endParaRPr lang="en-US" dirty="0"/>
        </a:p>
      </dgm:t>
    </dgm:pt>
    <dgm:pt modelId="{DBD6EC53-0023-4E47-9DCE-17930AC4A5D8}" type="parTrans" cxnId="{E1BF73E7-646D-3147-BCA1-D0073D2002A0}">
      <dgm:prSet/>
      <dgm:spPr/>
      <dgm:t>
        <a:bodyPr/>
        <a:lstStyle/>
        <a:p>
          <a:endParaRPr lang="en-US"/>
        </a:p>
      </dgm:t>
    </dgm:pt>
    <dgm:pt modelId="{D46E15AB-F214-B545-AF1B-4B882233948B}" type="sibTrans" cxnId="{E1BF73E7-646D-3147-BCA1-D0073D2002A0}">
      <dgm:prSet/>
      <dgm:spPr/>
      <dgm:t>
        <a:bodyPr/>
        <a:lstStyle/>
        <a:p>
          <a:endParaRPr lang="en-US"/>
        </a:p>
      </dgm:t>
    </dgm:pt>
    <dgm:pt modelId="{709E9616-FC39-F748-8D6A-CFD442209912}">
      <dgm:prSet phldrT="[Text]"/>
      <dgm:spPr/>
      <dgm:t>
        <a:bodyPr/>
        <a:lstStyle/>
        <a:p>
          <a:r>
            <a:rPr lang="en-US" dirty="0" smtClean="0"/>
            <a:t>Vomiting</a:t>
          </a:r>
          <a:endParaRPr lang="en-US" dirty="0"/>
        </a:p>
      </dgm:t>
    </dgm:pt>
    <dgm:pt modelId="{B22419B5-FC4E-CF48-B4B8-F6879349943C}" type="parTrans" cxnId="{6DA1B09F-BC78-6545-9F2F-5283E08EC785}">
      <dgm:prSet/>
      <dgm:spPr/>
      <dgm:t>
        <a:bodyPr/>
        <a:lstStyle/>
        <a:p>
          <a:endParaRPr lang="en-US"/>
        </a:p>
      </dgm:t>
    </dgm:pt>
    <dgm:pt modelId="{E0CD344A-CA75-2F4F-A3D0-D20145ADB1A0}" type="sibTrans" cxnId="{6DA1B09F-BC78-6545-9F2F-5283E08EC785}">
      <dgm:prSet/>
      <dgm:spPr/>
      <dgm:t>
        <a:bodyPr/>
        <a:lstStyle/>
        <a:p>
          <a:endParaRPr lang="en-US"/>
        </a:p>
      </dgm:t>
    </dgm:pt>
    <dgm:pt modelId="{BBB94D3D-3A10-7745-A3EC-66A302AA67DD}">
      <dgm:prSet phldrT="[Text]"/>
      <dgm:spPr/>
      <dgm:t>
        <a:bodyPr/>
        <a:lstStyle/>
        <a:p>
          <a:r>
            <a:rPr lang="en-US" dirty="0" smtClean="0"/>
            <a:t>Feeling “off”</a:t>
          </a:r>
          <a:endParaRPr lang="en-US" dirty="0"/>
        </a:p>
      </dgm:t>
    </dgm:pt>
    <dgm:pt modelId="{B9A7FB5A-1853-F24F-A11C-826A30656EEB}" type="parTrans" cxnId="{39CEAD43-D1AF-614E-8D0F-728BEBB81A08}">
      <dgm:prSet/>
      <dgm:spPr/>
      <dgm:t>
        <a:bodyPr/>
        <a:lstStyle/>
        <a:p>
          <a:endParaRPr lang="en-US"/>
        </a:p>
      </dgm:t>
    </dgm:pt>
    <dgm:pt modelId="{035E3174-89AB-3C43-AC18-5E2EE2A6C123}" type="sibTrans" cxnId="{39CEAD43-D1AF-614E-8D0F-728BEBB81A08}">
      <dgm:prSet/>
      <dgm:spPr/>
      <dgm:t>
        <a:bodyPr/>
        <a:lstStyle/>
        <a:p>
          <a:endParaRPr lang="en-US"/>
        </a:p>
      </dgm:t>
    </dgm:pt>
    <dgm:pt modelId="{72EE3F71-9102-3E4E-ADFF-4522A506523A}">
      <dgm:prSet phldrT="[Text]"/>
      <dgm:spPr/>
      <dgm:t>
        <a:bodyPr/>
        <a:lstStyle/>
        <a:p>
          <a:r>
            <a:rPr lang="en-US" dirty="0" smtClean="0"/>
            <a:t>Fever</a:t>
          </a:r>
          <a:endParaRPr lang="en-US" dirty="0"/>
        </a:p>
      </dgm:t>
    </dgm:pt>
    <dgm:pt modelId="{B30B1C0F-EBFA-F548-BB83-99A21D76C620}" type="parTrans" cxnId="{5E23F5B8-F104-2E44-8288-1D27AEB6DE2F}">
      <dgm:prSet/>
      <dgm:spPr/>
      <dgm:t>
        <a:bodyPr/>
        <a:lstStyle/>
        <a:p>
          <a:endParaRPr lang="en-US"/>
        </a:p>
      </dgm:t>
    </dgm:pt>
    <dgm:pt modelId="{EBC5AB5F-2E34-DC4C-9417-56BEC2F8DEDC}" type="sibTrans" cxnId="{5E23F5B8-F104-2E44-8288-1D27AEB6DE2F}">
      <dgm:prSet/>
      <dgm:spPr/>
      <dgm:t>
        <a:bodyPr/>
        <a:lstStyle/>
        <a:p>
          <a:endParaRPr lang="en-US"/>
        </a:p>
      </dgm:t>
    </dgm:pt>
    <dgm:pt modelId="{AEE8BCA0-703A-1F49-A4EF-6BD787E4709F}" type="pres">
      <dgm:prSet presAssocID="{7C11A2C7-78F2-F940-AF5C-4F87CB3E69D7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888250A7-35BF-7D4E-9A45-519D2F642470}" type="pres">
      <dgm:prSet presAssocID="{7C11A2C7-78F2-F940-AF5C-4F87CB3E69D7}" presName="dummyMaxCanvas" presStyleCnt="0"/>
      <dgm:spPr/>
    </dgm:pt>
    <dgm:pt modelId="{EAA3EF1E-3116-2B45-9F7F-4626C329C038}" type="pres">
      <dgm:prSet presAssocID="{7C11A2C7-78F2-F940-AF5C-4F87CB3E69D7}" presName="parentComposite" presStyleCnt="0"/>
      <dgm:spPr/>
    </dgm:pt>
    <dgm:pt modelId="{142D1B41-3711-6941-B457-490DE9EA5BAD}" type="pres">
      <dgm:prSet presAssocID="{7C11A2C7-78F2-F940-AF5C-4F87CB3E69D7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US"/>
        </a:p>
      </dgm:t>
    </dgm:pt>
    <dgm:pt modelId="{7E13FFB7-B03B-6B49-93E3-F3263BE2AE12}" type="pres">
      <dgm:prSet presAssocID="{7C11A2C7-78F2-F940-AF5C-4F87CB3E69D7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US"/>
        </a:p>
      </dgm:t>
    </dgm:pt>
    <dgm:pt modelId="{5C085ABE-C1C8-1D45-B3EF-B5D828F0348A}" type="pres">
      <dgm:prSet presAssocID="{7C11A2C7-78F2-F940-AF5C-4F87CB3E69D7}" presName="childrenComposite" presStyleCnt="0"/>
      <dgm:spPr/>
    </dgm:pt>
    <dgm:pt modelId="{0EBD9FA2-53F4-1940-BFA0-373F6F282747}" type="pres">
      <dgm:prSet presAssocID="{7C11A2C7-78F2-F940-AF5C-4F87CB3E69D7}" presName="dummyMaxCanvas_ChildArea" presStyleCnt="0"/>
      <dgm:spPr/>
    </dgm:pt>
    <dgm:pt modelId="{5282269C-8C61-8543-971B-6B462313D8C8}" type="pres">
      <dgm:prSet presAssocID="{7C11A2C7-78F2-F940-AF5C-4F87CB3E69D7}" presName="fulcrum" presStyleLbl="alignAccFollowNode1" presStyleIdx="2" presStyleCnt="4"/>
      <dgm:spPr/>
    </dgm:pt>
    <dgm:pt modelId="{C7D0E40E-BD10-B04C-8DAC-27001B5EC8B3}" type="pres">
      <dgm:prSet presAssocID="{7C11A2C7-78F2-F940-AF5C-4F87CB3E69D7}" presName="balance_44" presStyleLbl="alignAccFollowNode1" presStyleIdx="3" presStyleCnt="4" custLinFactNeighborY="-4804">
        <dgm:presLayoutVars>
          <dgm:bulletEnabled val="1"/>
        </dgm:presLayoutVars>
      </dgm:prSet>
      <dgm:spPr/>
    </dgm:pt>
    <dgm:pt modelId="{E46E436A-0511-7743-AE86-2A40EB775C51}" type="pres">
      <dgm:prSet presAssocID="{7C11A2C7-78F2-F940-AF5C-4F87CB3E69D7}" presName="right_44_1" presStyleLbl="node1" presStyleIdx="0" presStyleCnt="8">
        <dgm:presLayoutVars>
          <dgm:bulletEnabled val="1"/>
        </dgm:presLayoutVars>
      </dgm:prSet>
      <dgm:spPr/>
    </dgm:pt>
    <dgm:pt modelId="{D522CA48-02BC-D147-ACBD-9DE8ED30FBDC}" type="pres">
      <dgm:prSet presAssocID="{7C11A2C7-78F2-F940-AF5C-4F87CB3E69D7}" presName="right_44_2" presStyleLbl="node1" presStyleIdx="1" presStyleCnt="8">
        <dgm:presLayoutVars>
          <dgm:bulletEnabled val="1"/>
        </dgm:presLayoutVars>
      </dgm:prSet>
      <dgm:spPr/>
    </dgm:pt>
    <dgm:pt modelId="{FFA51902-5BB2-F140-8436-F8E071009B4C}" type="pres">
      <dgm:prSet presAssocID="{7C11A2C7-78F2-F940-AF5C-4F87CB3E69D7}" presName="right_44_3" presStyleLbl="node1" presStyleIdx="2" presStyleCnt="8">
        <dgm:presLayoutVars>
          <dgm:bulletEnabled val="1"/>
        </dgm:presLayoutVars>
      </dgm:prSet>
      <dgm:spPr/>
    </dgm:pt>
    <dgm:pt modelId="{81AD9958-A943-8140-9DCC-92AA09B07243}" type="pres">
      <dgm:prSet presAssocID="{7C11A2C7-78F2-F940-AF5C-4F87CB3E69D7}" presName="right_44_4" presStyleLbl="node1" presStyleIdx="3" presStyleCnt="8">
        <dgm:presLayoutVars>
          <dgm:bulletEnabled val="1"/>
        </dgm:presLayoutVars>
      </dgm:prSet>
      <dgm:spPr/>
    </dgm:pt>
    <dgm:pt modelId="{E0A873A7-7A42-5D41-B800-AAD9483924FB}" type="pres">
      <dgm:prSet presAssocID="{7C11A2C7-78F2-F940-AF5C-4F87CB3E69D7}" presName="left_44_1" presStyleLbl="node1" presStyleIdx="4" presStyleCnt="8">
        <dgm:presLayoutVars>
          <dgm:bulletEnabled val="1"/>
        </dgm:presLayoutVars>
      </dgm:prSet>
      <dgm:spPr/>
    </dgm:pt>
    <dgm:pt modelId="{9FE4A362-5B45-9A4E-BEF7-105150499E90}" type="pres">
      <dgm:prSet presAssocID="{7C11A2C7-78F2-F940-AF5C-4F87CB3E69D7}" presName="left_44_2" presStyleLbl="node1" presStyleIdx="5" presStyleCnt="8">
        <dgm:presLayoutVars>
          <dgm:bulletEnabled val="1"/>
        </dgm:presLayoutVars>
      </dgm:prSet>
      <dgm:spPr/>
    </dgm:pt>
    <dgm:pt modelId="{4A3735EF-25ED-3948-B908-A044525BE970}" type="pres">
      <dgm:prSet presAssocID="{7C11A2C7-78F2-F940-AF5C-4F87CB3E69D7}" presName="left_44_3" presStyleLbl="node1" presStyleIdx="6" presStyleCnt="8">
        <dgm:presLayoutVars>
          <dgm:bulletEnabled val="1"/>
        </dgm:presLayoutVars>
      </dgm:prSet>
      <dgm:spPr/>
    </dgm:pt>
    <dgm:pt modelId="{EAEF1EEB-4A0C-6241-A3E9-F8542CA08D38}" type="pres">
      <dgm:prSet presAssocID="{7C11A2C7-78F2-F940-AF5C-4F87CB3E69D7}" presName="left_44_4" presStyleLbl="node1" presStyleIdx="7" presStyleCnt="8">
        <dgm:presLayoutVars>
          <dgm:bulletEnabled val="1"/>
        </dgm:presLayoutVars>
      </dgm:prSet>
      <dgm:spPr/>
    </dgm:pt>
  </dgm:ptLst>
  <dgm:cxnLst>
    <dgm:cxn modelId="{ED8B3402-563B-FF4A-8569-9AA4BBF48C88}" srcId="{C98C7F6C-A51D-0949-9158-9D9BE43FA514}" destId="{C81ACAFE-A2BD-CC49-AC1F-080332643DD4}" srcOrd="4" destOrd="0" parTransId="{7F0EFE39-4E85-7E4F-B64F-C666B15CFE14}" sibTransId="{9C85A63C-835A-E043-B9E2-77EC3CE65269}"/>
    <dgm:cxn modelId="{D2DE12E3-4B4B-D54C-86A1-1A8D764558A4}" srcId="{7C11A2C7-78F2-F940-AF5C-4F87CB3E69D7}" destId="{81D5F7F4-FB12-D347-97BA-EAB8C4495E34}" srcOrd="0" destOrd="0" parTransId="{31CCAFB4-0EC7-4247-A4BB-A153F870914F}" sibTransId="{EAB129C3-EFA4-884C-A2A0-296D71593613}"/>
    <dgm:cxn modelId="{354757D8-B210-CD43-9458-79D73916F554}" type="presOf" srcId="{72EE3F71-9102-3E4E-ADFF-4522A506523A}" destId="{81AD9958-A943-8140-9DCC-92AA09B07243}" srcOrd="0" destOrd="0" presId="urn:microsoft.com/office/officeart/2005/8/layout/balance1"/>
    <dgm:cxn modelId="{17FBDDCD-BE46-AA4A-BF95-D431D7C40292}" srcId="{7C11A2C7-78F2-F940-AF5C-4F87CB3E69D7}" destId="{C98C7F6C-A51D-0949-9158-9D9BE43FA514}" srcOrd="1" destOrd="0" parTransId="{4BB0BE4B-B40B-EB49-BFDB-C89018641337}" sibTransId="{5B5887D1-833F-8044-874F-C7FD5BF3538A}"/>
    <dgm:cxn modelId="{416A0A2B-D5B5-AE48-939F-77E77E349EDE}" srcId="{81D5F7F4-FB12-D347-97BA-EAB8C4495E34}" destId="{F1FED4A5-930E-564C-AE33-E52CE79B5B23}" srcOrd="0" destOrd="0" parTransId="{3C465B10-107D-254E-AD38-C5EB5E5D6E22}" sibTransId="{8C74FA92-A907-FD43-A9AA-F49C0BB94330}"/>
    <dgm:cxn modelId="{5E23F5B8-F104-2E44-8288-1D27AEB6DE2F}" srcId="{C98C7F6C-A51D-0949-9158-9D9BE43FA514}" destId="{72EE3F71-9102-3E4E-ADFF-4522A506523A}" srcOrd="3" destOrd="0" parTransId="{B30B1C0F-EBFA-F548-BB83-99A21D76C620}" sibTransId="{EBC5AB5F-2E34-DC4C-9417-56BEC2F8DEDC}"/>
    <dgm:cxn modelId="{FEB42B4E-4B4D-7847-92C8-053CA9BABA1D}" type="presOf" srcId="{93343A8B-69FC-3C4F-8985-2664DCA7E68E}" destId="{4A3735EF-25ED-3948-B908-A044525BE970}" srcOrd="0" destOrd="0" presId="urn:microsoft.com/office/officeart/2005/8/layout/balance1"/>
    <dgm:cxn modelId="{933E2AE4-175E-7149-8E5F-4E15E6AF04A8}" type="presOf" srcId="{161AC618-C9AE-1C4D-9D68-2DFCC412217D}" destId="{9FE4A362-5B45-9A4E-BEF7-105150499E90}" srcOrd="0" destOrd="0" presId="urn:microsoft.com/office/officeart/2005/8/layout/balance1"/>
    <dgm:cxn modelId="{4FD4C3C8-7370-224A-A241-28D741899609}" type="presOf" srcId="{F8A77F63-5413-1248-9444-34D89EC0BD3E}" destId="{E46E436A-0511-7743-AE86-2A40EB775C51}" srcOrd="0" destOrd="0" presId="urn:microsoft.com/office/officeart/2005/8/layout/balance1"/>
    <dgm:cxn modelId="{DEBF77D4-6412-2248-9DB5-196004E25052}" type="presOf" srcId="{C98C7F6C-A51D-0949-9158-9D9BE43FA514}" destId="{7E13FFB7-B03B-6B49-93E3-F3263BE2AE12}" srcOrd="0" destOrd="0" presId="urn:microsoft.com/office/officeart/2005/8/layout/balance1"/>
    <dgm:cxn modelId="{D4C90729-1246-D242-904C-F4A02FB5D99A}" srcId="{81D5F7F4-FB12-D347-97BA-EAB8C4495E34}" destId="{161AC618-C9AE-1C4D-9D68-2DFCC412217D}" srcOrd="1" destOrd="0" parTransId="{535FBE86-2E2C-2741-9D52-0120E19AA252}" sibTransId="{D8B71EC5-901F-7F48-864A-4FF97659B742}"/>
    <dgm:cxn modelId="{30784A68-EBF3-1441-8686-7D26DB34C626}" type="presOf" srcId="{E93C47DA-8C03-184B-8A69-0DAB435A9552}" destId="{EAEF1EEB-4A0C-6241-A3E9-F8542CA08D38}" srcOrd="0" destOrd="0" presId="urn:microsoft.com/office/officeart/2005/8/layout/balance1"/>
    <dgm:cxn modelId="{A92BBEBB-9A32-6B43-B8B7-DDA108454B73}" type="presOf" srcId="{BBB94D3D-3A10-7745-A3EC-66A302AA67DD}" destId="{FFA51902-5BB2-F140-8436-F8E071009B4C}" srcOrd="0" destOrd="0" presId="urn:microsoft.com/office/officeart/2005/8/layout/balance1"/>
    <dgm:cxn modelId="{C4502B09-A007-A344-9E3D-E942CC9441DF}" type="presOf" srcId="{F1FED4A5-930E-564C-AE33-E52CE79B5B23}" destId="{E0A873A7-7A42-5D41-B800-AAD9483924FB}" srcOrd="0" destOrd="0" presId="urn:microsoft.com/office/officeart/2005/8/layout/balance1"/>
    <dgm:cxn modelId="{6DA1B09F-BC78-6545-9F2F-5283E08EC785}" srcId="{C98C7F6C-A51D-0949-9158-9D9BE43FA514}" destId="{709E9616-FC39-F748-8D6A-CFD442209912}" srcOrd="1" destOrd="0" parTransId="{B22419B5-FC4E-CF48-B4B8-F6879349943C}" sibTransId="{E0CD344A-CA75-2F4F-A3D0-D20145ADB1A0}"/>
    <dgm:cxn modelId="{61FDE3E9-16B8-1648-942C-3B9398F2B2FC}" srcId="{C98C7F6C-A51D-0949-9158-9D9BE43FA514}" destId="{F8A77F63-5413-1248-9444-34D89EC0BD3E}" srcOrd="0" destOrd="0" parTransId="{A3F8223E-90D2-8D41-831A-C06B4D491EE6}" sibTransId="{C261A3E6-89D2-7148-85BD-447355330E33}"/>
    <dgm:cxn modelId="{A2251741-850F-914F-B4BD-B8098F955B2D}" type="presOf" srcId="{709E9616-FC39-F748-8D6A-CFD442209912}" destId="{D522CA48-02BC-D147-ACBD-9DE8ED30FBDC}" srcOrd="0" destOrd="0" presId="urn:microsoft.com/office/officeart/2005/8/layout/balance1"/>
    <dgm:cxn modelId="{E1BF73E7-646D-3147-BCA1-D0073D2002A0}" srcId="{81D5F7F4-FB12-D347-97BA-EAB8C4495E34}" destId="{E93C47DA-8C03-184B-8A69-0DAB435A9552}" srcOrd="3" destOrd="0" parTransId="{DBD6EC53-0023-4E47-9DCE-17930AC4A5D8}" sibTransId="{D46E15AB-F214-B545-AF1B-4B882233948B}"/>
    <dgm:cxn modelId="{3B498C82-63AE-5246-ACAF-E594A3DF4A5F}" type="presOf" srcId="{7C11A2C7-78F2-F940-AF5C-4F87CB3E69D7}" destId="{AEE8BCA0-703A-1F49-A4EF-6BD787E4709F}" srcOrd="0" destOrd="0" presId="urn:microsoft.com/office/officeart/2005/8/layout/balance1"/>
    <dgm:cxn modelId="{F6067391-23D0-3240-AC8E-8DC30A1604E7}" srcId="{81D5F7F4-FB12-D347-97BA-EAB8C4495E34}" destId="{93343A8B-69FC-3C4F-8985-2664DCA7E68E}" srcOrd="2" destOrd="0" parTransId="{0CA7818F-FD00-234E-876F-06FD36E2F85D}" sibTransId="{524FFA81-9382-D34B-BFB5-16F813853DA4}"/>
    <dgm:cxn modelId="{835DDB1D-0D57-AC47-BAA8-7DAF34A26C74}" type="presOf" srcId="{81D5F7F4-FB12-D347-97BA-EAB8C4495E34}" destId="{142D1B41-3711-6941-B457-490DE9EA5BAD}" srcOrd="0" destOrd="0" presId="urn:microsoft.com/office/officeart/2005/8/layout/balance1"/>
    <dgm:cxn modelId="{39CEAD43-D1AF-614E-8D0F-728BEBB81A08}" srcId="{C98C7F6C-A51D-0949-9158-9D9BE43FA514}" destId="{BBB94D3D-3A10-7745-A3EC-66A302AA67DD}" srcOrd="2" destOrd="0" parTransId="{B9A7FB5A-1853-F24F-A11C-826A30656EEB}" sibTransId="{035E3174-89AB-3C43-AC18-5E2EE2A6C123}"/>
    <dgm:cxn modelId="{C0A25CB9-D34A-074A-9329-78050448025A}" type="presParOf" srcId="{AEE8BCA0-703A-1F49-A4EF-6BD787E4709F}" destId="{888250A7-35BF-7D4E-9A45-519D2F642470}" srcOrd="0" destOrd="0" presId="urn:microsoft.com/office/officeart/2005/8/layout/balance1"/>
    <dgm:cxn modelId="{25FF435D-4BC4-A747-9A31-E8CAD72E3D14}" type="presParOf" srcId="{AEE8BCA0-703A-1F49-A4EF-6BD787E4709F}" destId="{EAA3EF1E-3116-2B45-9F7F-4626C329C038}" srcOrd="1" destOrd="0" presId="urn:microsoft.com/office/officeart/2005/8/layout/balance1"/>
    <dgm:cxn modelId="{3BCBDEC2-1828-9C4F-802E-C65F69810B82}" type="presParOf" srcId="{EAA3EF1E-3116-2B45-9F7F-4626C329C038}" destId="{142D1B41-3711-6941-B457-490DE9EA5BAD}" srcOrd="0" destOrd="0" presId="urn:microsoft.com/office/officeart/2005/8/layout/balance1"/>
    <dgm:cxn modelId="{0436FBFF-4CC3-F543-B236-766B1831A76B}" type="presParOf" srcId="{EAA3EF1E-3116-2B45-9F7F-4626C329C038}" destId="{7E13FFB7-B03B-6B49-93E3-F3263BE2AE12}" srcOrd="1" destOrd="0" presId="urn:microsoft.com/office/officeart/2005/8/layout/balance1"/>
    <dgm:cxn modelId="{BD6EA8FE-8F59-8540-8512-FCA3BB962D9B}" type="presParOf" srcId="{AEE8BCA0-703A-1F49-A4EF-6BD787E4709F}" destId="{5C085ABE-C1C8-1D45-B3EF-B5D828F0348A}" srcOrd="2" destOrd="0" presId="urn:microsoft.com/office/officeart/2005/8/layout/balance1"/>
    <dgm:cxn modelId="{59C3B21D-B7FE-D44B-BB12-915E59B4A8A5}" type="presParOf" srcId="{5C085ABE-C1C8-1D45-B3EF-B5D828F0348A}" destId="{0EBD9FA2-53F4-1940-BFA0-373F6F282747}" srcOrd="0" destOrd="0" presId="urn:microsoft.com/office/officeart/2005/8/layout/balance1"/>
    <dgm:cxn modelId="{0087DD18-7D43-DE49-9092-9E22A6D566F4}" type="presParOf" srcId="{5C085ABE-C1C8-1D45-B3EF-B5D828F0348A}" destId="{5282269C-8C61-8543-971B-6B462313D8C8}" srcOrd="1" destOrd="0" presId="urn:microsoft.com/office/officeart/2005/8/layout/balance1"/>
    <dgm:cxn modelId="{ECCA5FD7-274B-5445-B084-611BC15C35FA}" type="presParOf" srcId="{5C085ABE-C1C8-1D45-B3EF-B5D828F0348A}" destId="{C7D0E40E-BD10-B04C-8DAC-27001B5EC8B3}" srcOrd="2" destOrd="0" presId="urn:microsoft.com/office/officeart/2005/8/layout/balance1"/>
    <dgm:cxn modelId="{420B298A-29AD-A34F-B618-91C215A68258}" type="presParOf" srcId="{5C085ABE-C1C8-1D45-B3EF-B5D828F0348A}" destId="{E46E436A-0511-7743-AE86-2A40EB775C51}" srcOrd="3" destOrd="0" presId="urn:microsoft.com/office/officeart/2005/8/layout/balance1"/>
    <dgm:cxn modelId="{8D2B45BD-8EA3-8F4B-98A8-CC3D5BBB6EEF}" type="presParOf" srcId="{5C085ABE-C1C8-1D45-B3EF-B5D828F0348A}" destId="{D522CA48-02BC-D147-ACBD-9DE8ED30FBDC}" srcOrd="4" destOrd="0" presId="urn:microsoft.com/office/officeart/2005/8/layout/balance1"/>
    <dgm:cxn modelId="{ADA040F3-0792-4A42-AC49-F2D46DE28862}" type="presParOf" srcId="{5C085ABE-C1C8-1D45-B3EF-B5D828F0348A}" destId="{FFA51902-5BB2-F140-8436-F8E071009B4C}" srcOrd="5" destOrd="0" presId="urn:microsoft.com/office/officeart/2005/8/layout/balance1"/>
    <dgm:cxn modelId="{3AA2C3EC-F8A5-4B41-B55E-8ABB782EAB21}" type="presParOf" srcId="{5C085ABE-C1C8-1D45-B3EF-B5D828F0348A}" destId="{81AD9958-A943-8140-9DCC-92AA09B07243}" srcOrd="6" destOrd="0" presId="urn:microsoft.com/office/officeart/2005/8/layout/balance1"/>
    <dgm:cxn modelId="{47C3497D-2B19-524C-ACDE-A513540529B5}" type="presParOf" srcId="{5C085ABE-C1C8-1D45-B3EF-B5D828F0348A}" destId="{E0A873A7-7A42-5D41-B800-AAD9483924FB}" srcOrd="7" destOrd="0" presId="urn:microsoft.com/office/officeart/2005/8/layout/balance1"/>
    <dgm:cxn modelId="{CDE0DF17-533F-FF4B-8E27-BCC911C53D17}" type="presParOf" srcId="{5C085ABE-C1C8-1D45-B3EF-B5D828F0348A}" destId="{9FE4A362-5B45-9A4E-BEF7-105150499E90}" srcOrd="8" destOrd="0" presId="urn:microsoft.com/office/officeart/2005/8/layout/balance1"/>
    <dgm:cxn modelId="{8293B8C0-9F92-DA4E-9A89-86F3C5F1585B}" type="presParOf" srcId="{5C085ABE-C1C8-1D45-B3EF-B5D828F0348A}" destId="{4A3735EF-25ED-3948-B908-A044525BE970}" srcOrd="9" destOrd="0" presId="urn:microsoft.com/office/officeart/2005/8/layout/balance1"/>
    <dgm:cxn modelId="{BB343194-2070-5B4B-B110-68FB64086741}" type="presParOf" srcId="{5C085ABE-C1C8-1D45-B3EF-B5D828F0348A}" destId="{EAEF1EEB-4A0C-6241-A3E9-F8542CA08D38}" srcOrd="10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D1B41-3711-6941-B457-490DE9EA5BAD}">
      <dsp:nvSpPr>
        <dsp:cNvPr id="0" name=""/>
        <dsp:cNvSpPr/>
      </dsp:nvSpPr>
      <dsp:spPr>
        <a:xfrm>
          <a:off x="1282231" y="0"/>
          <a:ext cx="913395" cy="507442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Shunt Problem</a:t>
          </a:r>
          <a:endParaRPr lang="en-US" sz="800" kern="1200" dirty="0"/>
        </a:p>
      </dsp:txBody>
      <dsp:txXfrm>
        <a:off x="1297093" y="14862"/>
        <a:ext cx="883671" cy="477718"/>
      </dsp:txXfrm>
    </dsp:sp>
    <dsp:sp modelId="{7E13FFB7-B03B-6B49-93E3-F3263BE2AE12}">
      <dsp:nvSpPr>
        <dsp:cNvPr id="0" name=""/>
        <dsp:cNvSpPr/>
      </dsp:nvSpPr>
      <dsp:spPr>
        <a:xfrm>
          <a:off x="2601580" y="0"/>
          <a:ext cx="913395" cy="507442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Any of a million other childhood issues</a:t>
          </a:r>
          <a:endParaRPr lang="en-US" sz="800" kern="1200" dirty="0"/>
        </a:p>
      </dsp:txBody>
      <dsp:txXfrm>
        <a:off x="2616442" y="14862"/>
        <a:ext cx="883671" cy="477718"/>
      </dsp:txXfrm>
    </dsp:sp>
    <dsp:sp modelId="{5282269C-8C61-8543-971B-6B462313D8C8}">
      <dsp:nvSpPr>
        <dsp:cNvPr id="0" name=""/>
        <dsp:cNvSpPr/>
      </dsp:nvSpPr>
      <dsp:spPr>
        <a:xfrm>
          <a:off x="2208313" y="2156628"/>
          <a:ext cx="380581" cy="380581"/>
        </a:xfrm>
        <a:prstGeom prst="triangle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0E40E-BD10-B04C-8DAC-27001B5EC8B3}">
      <dsp:nvSpPr>
        <dsp:cNvPr id="0" name=""/>
        <dsp:cNvSpPr/>
      </dsp:nvSpPr>
      <dsp:spPr>
        <a:xfrm>
          <a:off x="1256859" y="1989880"/>
          <a:ext cx="2283489" cy="15426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E436A-0511-7743-AE86-2A40EB775C51}">
      <dsp:nvSpPr>
        <dsp:cNvPr id="0" name=""/>
        <dsp:cNvSpPr/>
      </dsp:nvSpPr>
      <dsp:spPr>
        <a:xfrm>
          <a:off x="2601580" y="1666439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Fatigue</a:t>
          </a:r>
          <a:endParaRPr lang="en-US" sz="1000" kern="1200" dirty="0"/>
        </a:p>
      </dsp:txBody>
      <dsp:txXfrm>
        <a:off x="2616839" y="1681698"/>
        <a:ext cx="882877" cy="282066"/>
      </dsp:txXfrm>
    </dsp:sp>
    <dsp:sp modelId="{D522CA48-02BC-D147-ACBD-9DE8ED30FBDC}">
      <dsp:nvSpPr>
        <dsp:cNvPr id="0" name=""/>
        <dsp:cNvSpPr/>
      </dsp:nvSpPr>
      <dsp:spPr>
        <a:xfrm>
          <a:off x="2601580" y="1329498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Vomiting</a:t>
          </a:r>
          <a:endParaRPr lang="en-US" sz="1000" kern="1200" dirty="0"/>
        </a:p>
      </dsp:txBody>
      <dsp:txXfrm>
        <a:off x="2616839" y="1344757"/>
        <a:ext cx="882877" cy="282066"/>
      </dsp:txXfrm>
    </dsp:sp>
    <dsp:sp modelId="{FFA51902-5BB2-F140-8436-F8E071009B4C}">
      <dsp:nvSpPr>
        <dsp:cNvPr id="0" name=""/>
        <dsp:cNvSpPr/>
      </dsp:nvSpPr>
      <dsp:spPr>
        <a:xfrm>
          <a:off x="2601580" y="992556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Feeling “off”</a:t>
          </a:r>
          <a:endParaRPr lang="en-US" sz="1000" kern="1200" dirty="0"/>
        </a:p>
      </dsp:txBody>
      <dsp:txXfrm>
        <a:off x="2616839" y="1007815"/>
        <a:ext cx="882877" cy="282066"/>
      </dsp:txXfrm>
    </dsp:sp>
    <dsp:sp modelId="{81AD9958-A943-8140-9DCC-92AA09B07243}">
      <dsp:nvSpPr>
        <dsp:cNvPr id="0" name=""/>
        <dsp:cNvSpPr/>
      </dsp:nvSpPr>
      <dsp:spPr>
        <a:xfrm>
          <a:off x="2601580" y="649525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Fever</a:t>
          </a:r>
          <a:endParaRPr lang="en-US" sz="1000" kern="1200" dirty="0"/>
        </a:p>
      </dsp:txBody>
      <dsp:txXfrm>
        <a:off x="2616839" y="664784"/>
        <a:ext cx="882877" cy="282066"/>
      </dsp:txXfrm>
    </dsp:sp>
    <dsp:sp modelId="{E0A873A7-7A42-5D41-B800-AAD9483924FB}">
      <dsp:nvSpPr>
        <dsp:cNvPr id="0" name=""/>
        <dsp:cNvSpPr/>
      </dsp:nvSpPr>
      <dsp:spPr>
        <a:xfrm>
          <a:off x="1282231" y="1666439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Fatigue</a:t>
          </a:r>
          <a:endParaRPr lang="en-US" sz="1000" kern="1200" dirty="0"/>
        </a:p>
      </dsp:txBody>
      <dsp:txXfrm>
        <a:off x="1297490" y="1681698"/>
        <a:ext cx="882877" cy="282066"/>
      </dsp:txXfrm>
    </dsp:sp>
    <dsp:sp modelId="{9FE4A362-5B45-9A4E-BEF7-105150499E90}">
      <dsp:nvSpPr>
        <dsp:cNvPr id="0" name=""/>
        <dsp:cNvSpPr/>
      </dsp:nvSpPr>
      <dsp:spPr>
        <a:xfrm>
          <a:off x="1282231" y="1329498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Vomiting</a:t>
          </a:r>
          <a:endParaRPr lang="en-US" sz="1000" kern="1200" dirty="0"/>
        </a:p>
      </dsp:txBody>
      <dsp:txXfrm>
        <a:off x="1297490" y="1344757"/>
        <a:ext cx="882877" cy="282066"/>
      </dsp:txXfrm>
    </dsp:sp>
    <dsp:sp modelId="{4A3735EF-25ED-3948-B908-A044525BE970}">
      <dsp:nvSpPr>
        <dsp:cNvPr id="0" name=""/>
        <dsp:cNvSpPr/>
      </dsp:nvSpPr>
      <dsp:spPr>
        <a:xfrm>
          <a:off x="1282231" y="992556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Feeling “off”</a:t>
          </a:r>
          <a:endParaRPr lang="en-US" sz="1000" kern="1200" dirty="0"/>
        </a:p>
      </dsp:txBody>
      <dsp:txXfrm>
        <a:off x="1297490" y="1007815"/>
        <a:ext cx="882877" cy="282066"/>
      </dsp:txXfrm>
    </dsp:sp>
    <dsp:sp modelId="{EAEF1EEB-4A0C-6241-A3E9-F8542CA08D38}">
      <dsp:nvSpPr>
        <dsp:cNvPr id="0" name=""/>
        <dsp:cNvSpPr/>
      </dsp:nvSpPr>
      <dsp:spPr>
        <a:xfrm>
          <a:off x="1282231" y="649525"/>
          <a:ext cx="913395" cy="3125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Fever</a:t>
          </a:r>
          <a:endParaRPr lang="en-US" sz="1000" kern="1200" dirty="0"/>
        </a:p>
      </dsp:txBody>
      <dsp:txXfrm>
        <a:off x="1297490" y="664784"/>
        <a:ext cx="882877" cy="282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D27A7-E78E-AA40-9239-7002420EDC42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A1FBE-2F97-E043-AFCE-F86ABF159D9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920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5214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Personal</a:t>
            </a:r>
            <a:r>
              <a:rPr lang="en-US" baseline="0" dirty="0" smtClean="0"/>
              <a:t> note </a:t>
            </a:r>
            <a:r>
              <a:rPr lang="mr-IN" baseline="0" dirty="0" smtClean="0"/>
              <a:t>–</a:t>
            </a:r>
            <a:r>
              <a:rPr lang="en-US" baseline="0" dirty="0" smtClean="0"/>
              <a:t> took ryan in august for suspected shunt issue </a:t>
            </a:r>
            <a:r>
              <a:rPr lang="mr-IN" baseline="0" dirty="0" smtClean="0"/>
              <a:t>–</a:t>
            </a:r>
            <a:r>
              <a:rPr lang="en-US" baseline="0" dirty="0" smtClean="0"/>
              <a:t> needed revision, took him in 3 times after that for suspected shunt issue, everything is fine.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318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069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8424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842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Examples: light</a:t>
            </a:r>
            <a:r>
              <a:rPr lang="en-US" baseline="0" dirty="0" smtClean="0"/>
              <a:t> for jaundice, light for seasonal affective disorder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705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Glasses “don’t make</a:t>
            </a:r>
            <a:r>
              <a:rPr lang="en-US" baseline="0" dirty="0" smtClean="0"/>
              <a:t> a difference”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A1FBE-2F97-E043-AFCE-F86ABF159D90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197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facebook.com/TheBoojz/photos/pcb.435697180377769/435696347044519/?type=3&amp;__tn__=HH-R&amp;eid=ARDSXGKW3EA1mKzqpDS4KYBCf60fP1sLnGjGPWpdBKLd29RRn_a3MYH3SZcGhN9bpyXaP-eqpfF6Nt0W&amp;__xts__%5B0%5D=68.ARCAKokap-WJvcymVrcM9qUz6SPUQyTJF3_vT-qj9iczZ2KjXvqByrwq0-VzRvm83l1u-kcgESGSnuY9jWVwUtrU8A2MI2IkiopSrqsWl3h8z3A6hJxN8NiQDUn0leCw29zqMFmenGv7EUyJCoKQ6GO_4VQ6ZOVI7pV-aynHYRywGJ8dbaXXpq8eHLMdkfnOfG6pYMIE5wLqcId8QLkUrl1cnP5OaWnRpc_-xQ5MXUtFIZTsIj_lhOjj82DTwHvKaXnKZuAu21-0IEIjhu-HrFihwmLt4gtUzVn_gktSeoMEbNKueSpyZHS3ySiVnsJJ72kLjX12T2tRfmNEqKwiVI8PzHIWfDAkoYWlnZJKLSmFHdjinxmSo2uQ0tjTTGauqtlX4UZZ3musk4SXq6lA8WJQs0trmW3R5fVNU1Tjp3KmyNMXxGiGror-Z6TXBSKZP_IdafOHtJasZNQssNNxTWh76O0bL2BIcUWpWBZJOUBN-9WvEV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4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.xml"/><Relationship Id="rId5" Type="http://schemas.openxmlformats.org/officeDocument/2006/relationships/image" Target="../media/image25.png"/><Relationship Id="rId6" Type="http://schemas.openxmlformats.org/officeDocument/2006/relationships/image" Target="../media/image26.jpg"/><Relationship Id="rId1" Type="http://schemas.microsoft.com/office/2007/relationships/media" Target="../media/media3.m4v"/><Relationship Id="rId2" Type="http://schemas.openxmlformats.org/officeDocument/2006/relationships/video" Target="../media/media3.m4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7.png"/><Relationship Id="rId1" Type="http://schemas.microsoft.com/office/2007/relationships/media" Target="../media/media4.mov"/><Relationship Id="rId2" Type="http://schemas.openxmlformats.org/officeDocument/2006/relationships/video" Target="../media/media4.mo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8.png"/><Relationship Id="rId1" Type="http://schemas.microsoft.com/office/2007/relationships/media" Target="../media/media5.m4v"/><Relationship Id="rId2" Type="http://schemas.openxmlformats.org/officeDocument/2006/relationships/video" Target="../media/media5.m4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9.png"/><Relationship Id="rId1" Type="http://schemas.microsoft.com/office/2007/relationships/media" Target="../media/media6.mov"/><Relationship Id="rId2" Type="http://schemas.openxmlformats.org/officeDocument/2006/relationships/video" Target="../media/media6.mov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4" Type="http://schemas.openxmlformats.org/officeDocument/2006/relationships/image" Target="../media/image34.jpg"/><Relationship Id="rId5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virginiavisiontherapycenter.com/what-is-syntonics" TargetMode="External"/><Relationship Id="rId4" Type="http://schemas.openxmlformats.org/officeDocument/2006/relationships/hyperlink" Target="http://www.hydrocephaluskids.org" TargetMode="External"/><Relationship Id="rId5" Type="http://schemas.openxmlformats.org/officeDocument/2006/relationships/hyperlink" Target="https://www.hydroassoc.org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sensationalkidsot.com.au/home/therapeutic-listening/%2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150689"/>
            <a:ext cx="6498158" cy="3129455"/>
          </a:xfrm>
        </p:spPr>
        <p:txBody>
          <a:bodyPr/>
          <a:lstStyle/>
          <a:p>
            <a:r>
              <a:rPr lang="en-US" sz="3600" dirty="0"/>
              <a:t>Hydrocephalus and Cortical Vision </a:t>
            </a:r>
            <a:r>
              <a:rPr lang="en-US" sz="3600" dirty="0" smtClean="0"/>
              <a:t>Impairment</a:t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Carolyn Porter OTR/L</a:t>
            </a:r>
            <a:b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aka Ryan’s Mom</a:t>
            </a:r>
            <a:endParaRPr 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3656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the Beginning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4020499" cy="43434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Occupational therapist</a:t>
            </a:r>
          </a:p>
          <a:p>
            <a:r>
              <a:rPr lang="en-US" dirty="0" smtClean="0"/>
              <a:t>Majority of career spent working with patients with brain injury</a:t>
            </a:r>
          </a:p>
          <a:p>
            <a:r>
              <a:rPr lang="en-US" dirty="0" smtClean="0"/>
              <a:t>Understanding of common deficits areas with BI and how to treat them</a:t>
            </a:r>
          </a:p>
          <a:p>
            <a:r>
              <a:rPr lang="en-US" dirty="0" smtClean="0"/>
              <a:t>Appreciation of how incredibly plastic the brain is, especially at a young age</a:t>
            </a:r>
            <a:r>
              <a:rPr lang="mr-IN" dirty="0" smtClean="0"/>
              <a:t>…</a:t>
            </a:r>
            <a:endParaRPr lang="en-US" dirty="0" smtClean="0"/>
          </a:p>
          <a:p>
            <a:r>
              <a:rPr lang="en-US" dirty="0" smtClean="0"/>
              <a:t>But still scared out of my </a:t>
            </a:r>
            <a:r>
              <a:rPr lang="en-US" dirty="0" smtClean="0"/>
              <a:t>mind</a:t>
            </a:r>
            <a:endParaRPr lang="en-US" dirty="0" smtClean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160" y="983737"/>
            <a:ext cx="3384563" cy="566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9262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Pregnancy and Hydrocephalus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5724928" cy="43434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First signs found at 20 week anatomy </a:t>
            </a:r>
            <a:r>
              <a:rPr lang="en-US" dirty="0" smtClean="0"/>
              <a:t>scan</a:t>
            </a:r>
          </a:p>
          <a:p>
            <a:pPr lvl="1"/>
            <a:r>
              <a:rPr lang="en-US" dirty="0" smtClean="0"/>
              <a:t>Congenital hydro is commonly found during this scan </a:t>
            </a:r>
          </a:p>
          <a:p>
            <a:pPr lvl="1"/>
            <a:r>
              <a:rPr lang="en-US" dirty="0" smtClean="0"/>
              <a:t>Acquired hydro can be detected in later scans</a:t>
            </a:r>
            <a:endParaRPr lang="en-US" dirty="0" smtClean="0"/>
          </a:p>
          <a:p>
            <a:r>
              <a:rPr lang="en-US" dirty="0" smtClean="0"/>
              <a:t>Referral to Maternal Fetal </a:t>
            </a:r>
            <a:r>
              <a:rPr lang="en-US" dirty="0" smtClean="0"/>
              <a:t>Medicine (MFM)</a:t>
            </a:r>
            <a:endParaRPr lang="en-US" dirty="0" smtClean="0"/>
          </a:p>
          <a:p>
            <a:r>
              <a:rPr lang="en-US" dirty="0" smtClean="0"/>
              <a:t>Scans, scans, and more scans</a:t>
            </a:r>
          </a:p>
          <a:p>
            <a:r>
              <a:rPr lang="en-US" dirty="0" smtClean="0"/>
              <a:t>Options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691" y="2605941"/>
            <a:ext cx="2461718" cy="16381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692" y="4361007"/>
            <a:ext cx="2461718" cy="163816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17691" y="1682611"/>
            <a:ext cx="25377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OB and MFM thoughts on prognosis: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6274203" y="1682611"/>
            <a:ext cx="2760802" cy="4461636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8681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</a:t>
            </a:r>
            <a:r>
              <a:rPr lang="en-US" dirty="0" smtClean="0"/>
              <a:t>Hydrocephalus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5776724" cy="43434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Build up of cerebrospinal fluid (CSF) in the brain</a:t>
            </a:r>
          </a:p>
          <a:p>
            <a:r>
              <a:rPr lang="en-US" dirty="0" smtClean="0"/>
              <a:t>Occurs in as many as 1 in every 500 births</a:t>
            </a:r>
          </a:p>
          <a:p>
            <a:r>
              <a:rPr lang="en-US" dirty="0" smtClean="0"/>
              <a:t>Can be congenital or acquired</a:t>
            </a:r>
          </a:p>
          <a:p>
            <a:r>
              <a:rPr lang="en-US" dirty="0" smtClean="0"/>
              <a:t>Several different causes</a:t>
            </a:r>
          </a:p>
          <a:p>
            <a:r>
              <a:rPr lang="en-US" dirty="0" smtClean="0"/>
              <a:t>1 million + Americans are living with hydrocephalus</a:t>
            </a:r>
          </a:p>
          <a:p>
            <a:r>
              <a:rPr lang="en-US" dirty="0" smtClean="0"/>
              <a:t>Most common reason for brain surgery in children</a:t>
            </a:r>
          </a:p>
          <a:p>
            <a:r>
              <a:rPr lang="en-US" dirty="0" smtClean="0"/>
              <a:t>There is no cure</a:t>
            </a:r>
            <a:r>
              <a:rPr lang="mr-IN" dirty="0" smtClean="0"/>
              <a:t>…</a:t>
            </a:r>
            <a:r>
              <a:rPr lang="en-US" dirty="0" smtClean="0"/>
              <a:t> only </a:t>
            </a:r>
            <a:r>
              <a:rPr lang="en-US" dirty="0" smtClean="0"/>
              <a:t>treatment</a:t>
            </a:r>
            <a:endParaRPr lang="en-US" dirty="0"/>
          </a:p>
        </p:txBody>
      </p:sp>
      <p:pic>
        <p:nvPicPr>
          <p:cNvPr id="5" name="Picture 4" descr="UNADJUSTEDNONRAW_thumb_f564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105" y="1999941"/>
            <a:ext cx="3343895" cy="334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7380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In Ryan’s </a:t>
            </a:r>
            <a:r>
              <a:rPr lang="en-US" dirty="0" smtClean="0"/>
              <a:t>Case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49275" y="1600201"/>
            <a:ext cx="4020499" cy="4343400"/>
          </a:xfrm>
        </p:spPr>
        <p:txBody>
          <a:bodyPr>
            <a:normAutofit/>
          </a:bodyPr>
          <a:lstStyle/>
          <a:p>
            <a:r>
              <a:rPr lang="en-US" dirty="0" smtClean="0"/>
              <a:t>Fetal MRI (shown right) shows </a:t>
            </a:r>
            <a:r>
              <a:rPr lang="en-US" dirty="0" smtClean="0"/>
              <a:t>aquaductal</a:t>
            </a:r>
            <a:r>
              <a:rPr lang="en-US" dirty="0" smtClean="0"/>
              <a:t> stenosis</a:t>
            </a:r>
          </a:p>
          <a:p>
            <a:r>
              <a:rPr lang="en-US" dirty="0" smtClean="0"/>
              <a:t>Born </a:t>
            </a:r>
            <a:r>
              <a:rPr lang="en-US" dirty="0" smtClean="0"/>
              <a:t>via C-section </a:t>
            </a:r>
            <a:r>
              <a:rPr lang="en-US" dirty="0" smtClean="0"/>
              <a:t>at 38 weeks 5 days</a:t>
            </a:r>
          </a:p>
          <a:p>
            <a:r>
              <a:rPr lang="en-US" dirty="0" smtClean="0"/>
              <a:t>First MRI that day</a:t>
            </a:r>
          </a:p>
          <a:p>
            <a:r>
              <a:rPr lang="en-US" dirty="0" smtClean="0"/>
              <a:t>Shunted at one day </a:t>
            </a:r>
            <a:r>
              <a:rPr lang="en-US" dirty="0" smtClean="0"/>
              <a:t>old</a:t>
            </a:r>
            <a:endParaRPr lang="en-US" dirty="0" smtClean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/>
          <a:srcRect t="-3" b="282"/>
          <a:stretch/>
        </p:blipFill>
        <p:spPr>
          <a:xfrm>
            <a:off x="5268206" y="-17200"/>
            <a:ext cx="3875794" cy="3968354"/>
          </a:xfrm>
          <a:prstGeom prst="rect">
            <a:avLst/>
          </a:prstGeom>
        </p:spPr>
      </p:pic>
      <p:pic>
        <p:nvPicPr>
          <p:cNvPr id="4" name="Picture 3" descr="UNADJUSTEDNONRAW_thumb_f58b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8206" y="3951154"/>
            <a:ext cx="3875794" cy="2906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93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Shunts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4506640" cy="4343400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A </a:t>
            </a:r>
            <a:r>
              <a:rPr lang="en-US" dirty="0"/>
              <a:t>shunt is the primary treatment for hydrocephalus</a:t>
            </a:r>
          </a:p>
          <a:p>
            <a:r>
              <a:rPr lang="en-US" dirty="0"/>
              <a:t>Programm</a:t>
            </a:r>
            <a:r>
              <a:rPr lang="en-US" dirty="0" smtClean="0"/>
              <a:t>able </a:t>
            </a:r>
            <a:r>
              <a:rPr lang="en-US" dirty="0" smtClean="0"/>
              <a:t>vs</a:t>
            </a:r>
            <a:r>
              <a:rPr lang="en-US" dirty="0" smtClean="0"/>
              <a:t> fixed</a:t>
            </a:r>
          </a:p>
          <a:p>
            <a:r>
              <a:rPr lang="en-US" dirty="0" smtClean="0"/>
              <a:t>Proximal tubing, valve, distal tubing</a:t>
            </a:r>
          </a:p>
          <a:p>
            <a:r>
              <a:rPr lang="en-US" dirty="0" smtClean="0"/>
              <a:t>Some different options but has remained largely unchanged since invented in 1955</a:t>
            </a:r>
          </a:p>
          <a:p>
            <a:r>
              <a:rPr lang="en-US" dirty="0" smtClean="0"/>
              <a:t>Failure rates:</a:t>
            </a:r>
          </a:p>
          <a:p>
            <a:pPr lvl="1"/>
            <a:r>
              <a:rPr lang="en-US" dirty="0" smtClean="0"/>
              <a:t>One of the highest among implanted devices</a:t>
            </a:r>
          </a:p>
          <a:p>
            <a:pPr lvl="1"/>
            <a:r>
              <a:rPr lang="en-US" dirty="0" smtClean="0"/>
              <a:t>24% within 90 days</a:t>
            </a:r>
          </a:p>
          <a:p>
            <a:pPr lvl="1"/>
            <a:r>
              <a:rPr lang="en-US" dirty="0" smtClean="0"/>
              <a:t>30% within 180 days</a:t>
            </a:r>
          </a:p>
          <a:p>
            <a:pPr lvl="1"/>
            <a:r>
              <a:rPr lang="en-US" dirty="0" smtClean="0"/>
              <a:t>50% within 2 years</a:t>
            </a:r>
          </a:p>
          <a:p>
            <a:pPr lvl="1"/>
            <a:r>
              <a:rPr lang="en-US" dirty="0" smtClean="0"/>
              <a:t>90% within 10 years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</p:txBody>
      </p:sp>
      <p:pic>
        <p:nvPicPr>
          <p:cNvPr id="4" name="Picture 3" descr="mage may contain: night">
            <a:hlinkClick r:id="rId2"/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70" b="25599"/>
          <a:stretch/>
        </p:blipFill>
        <p:spPr bwMode="auto">
          <a:xfrm>
            <a:off x="5885178" y="268641"/>
            <a:ext cx="3162300" cy="317485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UNADJUSTEDNONRAW_mini_f58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5178" y="3443500"/>
            <a:ext cx="3145858" cy="314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5896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Signs of Shunt Failure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49275" y="1612973"/>
            <a:ext cx="3840480" cy="43434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Headaches</a:t>
            </a:r>
          </a:p>
          <a:p>
            <a:r>
              <a:rPr lang="en-US" dirty="0" smtClean="0"/>
              <a:t>Vomiting</a:t>
            </a:r>
          </a:p>
          <a:p>
            <a:r>
              <a:rPr lang="en-US" dirty="0" smtClean="0"/>
              <a:t>Lethargy</a:t>
            </a:r>
          </a:p>
          <a:p>
            <a:r>
              <a:rPr lang="en-US" dirty="0" smtClean="0"/>
              <a:t>Irritability</a:t>
            </a:r>
          </a:p>
          <a:p>
            <a:r>
              <a:rPr lang="en-US" dirty="0" smtClean="0"/>
              <a:t>Swelling/redness along the tract</a:t>
            </a:r>
          </a:p>
          <a:p>
            <a:r>
              <a:rPr lang="en-US" dirty="0" smtClean="0"/>
              <a:t>Change in school performance</a:t>
            </a:r>
          </a:p>
          <a:p>
            <a:r>
              <a:rPr lang="en-US" dirty="0" smtClean="0"/>
              <a:t>Periods of confusion</a:t>
            </a:r>
          </a:p>
          <a:p>
            <a:r>
              <a:rPr lang="en-US" dirty="0" smtClean="0"/>
              <a:t>Seizures</a:t>
            </a:r>
          </a:p>
          <a:p>
            <a:r>
              <a:rPr lang="en-US" dirty="0" smtClean="0"/>
              <a:t>Papilledema</a:t>
            </a:r>
          </a:p>
          <a:p>
            <a:r>
              <a:rPr lang="en-US" dirty="0" err="1" smtClean="0"/>
              <a:t>Sunsetting</a:t>
            </a:r>
            <a:r>
              <a:rPr lang="en-US" dirty="0" smtClean="0"/>
              <a:t> eyes/vision changes</a:t>
            </a:r>
          </a:p>
          <a:p>
            <a:r>
              <a:rPr lang="en-US" dirty="0" smtClean="0"/>
              <a:t>Soft spot changes (infants)</a:t>
            </a:r>
            <a:endParaRPr lang="en-US" dirty="0"/>
          </a:p>
        </p:txBody>
      </p:sp>
      <p:pic>
        <p:nvPicPr>
          <p:cNvPr id="6" name="Picture 5" descr="UNADJUSTEDNONRAW_thumb_f87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050" y="1772581"/>
            <a:ext cx="4183792" cy="41837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16976" y="6018519"/>
            <a:ext cx="3315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Changes in Ryan’s soft spots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3082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Living with a Shunt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6" y="1790124"/>
            <a:ext cx="4289064" cy="434340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Shunt </a:t>
            </a:r>
            <a:r>
              <a:rPr lang="en-US" dirty="0" smtClean="0"/>
              <a:t>failure symptoms are vague and </a:t>
            </a:r>
            <a:r>
              <a:rPr lang="en-US" dirty="0" smtClean="0"/>
              <a:t>inconclusive</a:t>
            </a:r>
          </a:p>
          <a:p>
            <a:r>
              <a:rPr lang="en-US" dirty="0" smtClean="0"/>
              <a:t>Small children unable to communicate how they feel</a:t>
            </a:r>
            <a:endParaRPr lang="en-US" dirty="0" smtClean="0"/>
          </a:p>
          <a:p>
            <a:r>
              <a:rPr lang="en-US" dirty="0" smtClean="0"/>
              <a:t>When shunt failure is suspected, it requires imaging to confirm/rule out</a:t>
            </a:r>
            <a:r>
              <a:rPr lang="mr-IN" dirty="0" smtClean="0"/>
              <a:t>…</a:t>
            </a:r>
            <a:r>
              <a:rPr lang="en-US" dirty="0" smtClean="0"/>
              <a:t> and even that can be </a:t>
            </a:r>
            <a:r>
              <a:rPr lang="en-US" dirty="0" smtClean="0"/>
              <a:t>inconclusive</a:t>
            </a:r>
          </a:p>
          <a:p>
            <a:r>
              <a:rPr lang="en-US" dirty="0" smtClean="0"/>
              <a:t>Must go to ER with pediatric neurosurgeon on site</a:t>
            </a:r>
            <a:endParaRPr lang="en-US" dirty="0" smtClean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73265779"/>
              </p:ext>
            </p:extLst>
          </p:nvPr>
        </p:nvGraphicFramePr>
        <p:xfrm>
          <a:off x="4569668" y="1576175"/>
          <a:ext cx="4797208" cy="2537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UNADJUSTEDNONRAW_thumb_f9cd.jpg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2" b="21834"/>
          <a:stretch/>
        </p:blipFill>
        <p:spPr>
          <a:xfrm>
            <a:off x="5477399" y="4309285"/>
            <a:ext cx="3114152" cy="2267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8963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Surgery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3554076" cy="43434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The only option when there is a shunt failure</a:t>
            </a:r>
          </a:p>
          <a:p>
            <a:r>
              <a:rPr lang="en-US" dirty="0" smtClean="0"/>
              <a:t>If infected, requires 2 surgeries and a lengthy hospitalization to correct</a:t>
            </a:r>
          </a:p>
          <a:p>
            <a:r>
              <a:rPr lang="en-US" dirty="0"/>
              <a:t>Common risks after surgery</a:t>
            </a:r>
            <a:r>
              <a:rPr lang="mr-IN" dirty="0"/>
              <a:t>…</a:t>
            </a:r>
            <a:r>
              <a:rPr lang="en-US" dirty="0"/>
              <a:t> shunt failure, infection</a:t>
            </a:r>
          </a:p>
          <a:p>
            <a:endParaRPr lang="en-US" dirty="0" smtClean="0"/>
          </a:p>
        </p:txBody>
      </p:sp>
      <p:pic>
        <p:nvPicPr>
          <p:cNvPr id="4" name="Picture 3" descr="UNADJUSTEDNONRAW_thumb_f92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262" y="892840"/>
            <a:ext cx="4809695" cy="480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3632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peek </a:t>
            </a:r>
            <a:r>
              <a:rPr lang="en-US" dirty="0" smtClean="0"/>
              <a:t>Inside Ryan's Brain</a:t>
            </a:r>
            <a:endParaRPr lang="en-US" dirty="0"/>
          </a:p>
        </p:txBody>
      </p:sp>
      <p:pic>
        <p:nvPicPr>
          <p:cNvPr id="4" name="Content Placeholder 3" descr="UNADJUSTEDNONRAW_thumb_ac17.jp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9" b="4062"/>
          <a:stretch/>
        </p:blipFill>
        <p:spPr>
          <a:xfrm>
            <a:off x="157580" y="1578032"/>
            <a:ext cx="5409236" cy="5125656"/>
          </a:xfrm>
        </p:spPr>
      </p:pic>
      <p:sp>
        <p:nvSpPr>
          <p:cNvPr id="5" name="Content Placeholder 4"/>
          <p:cNvSpPr txBox="1">
            <a:spLocks/>
          </p:cNvSpPr>
          <p:nvPr/>
        </p:nvSpPr>
        <p:spPr>
          <a:xfrm>
            <a:off x="5649903" y="1600200"/>
            <a:ext cx="3394689" cy="51034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2981" y="1578032"/>
            <a:ext cx="3145587" cy="308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018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Early Intervention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5495840" cy="4541929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Started with PT, SLP, and DT</a:t>
            </a:r>
          </a:p>
          <a:p>
            <a:r>
              <a:rPr lang="en-US" dirty="0" smtClean="0"/>
              <a:t>Added OT at about 6 months</a:t>
            </a:r>
          </a:p>
          <a:p>
            <a:r>
              <a:rPr lang="en-US" dirty="0" smtClean="0"/>
              <a:t>Added Vision once he got a diagnosis (more on that soon!)</a:t>
            </a:r>
          </a:p>
          <a:p>
            <a:r>
              <a:rPr lang="en-US" dirty="0" smtClean="0"/>
              <a:t>Added O&amp;M once he started walking</a:t>
            </a:r>
          </a:p>
          <a:p>
            <a:r>
              <a:rPr lang="en-US" dirty="0" smtClean="0"/>
              <a:t>Not to mention additional OT, PT and aquatics at a private clinic</a:t>
            </a:r>
          </a:p>
          <a:p>
            <a:r>
              <a:rPr lang="en-US" dirty="0" smtClean="0"/>
              <a:t>Total of up to 9 hours of therapy per week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705415" y="2404686"/>
            <a:ext cx="3620285" cy="2711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1700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4400" dirty="0" smtClean="0"/>
              <a:t>Ryan’s Vision: </a:t>
            </a:r>
            <a:br>
              <a:rPr lang="en-US" sz="4400" dirty="0" smtClean="0"/>
            </a:br>
            <a:r>
              <a:rPr lang="en-US" sz="4400" dirty="0" smtClean="0"/>
              <a:t>The Early Days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4689475" cy="4737305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Cortical mantle thinnest at occipital lobe</a:t>
            </a:r>
          </a:p>
          <a:p>
            <a:r>
              <a:rPr lang="en-US" dirty="0" smtClean="0"/>
              <a:t>Used auditory and tactile primarily </a:t>
            </a:r>
          </a:p>
          <a:p>
            <a:r>
              <a:rPr lang="en-US" dirty="0" smtClean="0"/>
              <a:t>First swiped at a toy at 4 months</a:t>
            </a:r>
          </a:p>
          <a:p>
            <a:r>
              <a:rPr lang="en-US" dirty="0" smtClean="0"/>
              <a:t>Wasn’t sure what he was seeing, or how well he was seeing it</a:t>
            </a:r>
          </a:p>
          <a:p>
            <a:r>
              <a:rPr lang="en-US" dirty="0" smtClean="0"/>
              <a:t>No eye contact </a:t>
            </a:r>
            <a:endParaRPr lang="en-US" dirty="0"/>
          </a:p>
        </p:txBody>
      </p:sp>
      <p:pic>
        <p:nvPicPr>
          <p:cNvPr id="4" name="B2882096-6201-457D-964E-CD57AAEC4C73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6375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3259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CVI: Well, is it, or isn’t it?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4 </a:t>
            </a:r>
            <a:r>
              <a:rPr lang="en-US" dirty="0" smtClean="0"/>
              <a:t>mo</a:t>
            </a:r>
            <a:r>
              <a:rPr lang="en-US" dirty="0" smtClean="0"/>
              <a:t> old: Asked about CVI at his first pediatric </a:t>
            </a:r>
            <a:r>
              <a:rPr lang="en-US" dirty="0" smtClean="0"/>
              <a:t>neuro</a:t>
            </a:r>
            <a:r>
              <a:rPr lang="en-US" dirty="0" smtClean="0"/>
              <a:t>-ophthalmology appointment</a:t>
            </a:r>
            <a:r>
              <a:rPr lang="mr-IN" dirty="0" smtClean="0"/>
              <a:t>…</a:t>
            </a:r>
            <a:r>
              <a:rPr lang="en-US" dirty="0" smtClean="0"/>
              <a:t> “too soon to tell”</a:t>
            </a:r>
          </a:p>
          <a:p>
            <a:r>
              <a:rPr lang="en-US" dirty="0" smtClean="0"/>
              <a:t>Many moons and vision specialists later</a:t>
            </a:r>
            <a:r>
              <a:rPr lang="mr-IN" dirty="0" smtClean="0"/>
              <a:t>…</a:t>
            </a:r>
            <a:r>
              <a:rPr lang="en-US" dirty="0" smtClean="0"/>
              <a:t> we’re seeing big improvements in Ryan's vision</a:t>
            </a:r>
          </a:p>
          <a:p>
            <a:r>
              <a:rPr lang="en-US" dirty="0" smtClean="0"/>
              <a:t>9 </a:t>
            </a:r>
            <a:r>
              <a:rPr lang="en-US" dirty="0" smtClean="0"/>
              <a:t>mo</a:t>
            </a:r>
            <a:r>
              <a:rPr lang="en-US" dirty="0" smtClean="0"/>
              <a:t> old: First official vision diagnosis is Ocular Motor Dysfunction</a:t>
            </a:r>
          </a:p>
          <a:p>
            <a:pPr lvl="1"/>
            <a:r>
              <a:rPr lang="en-US" dirty="0" smtClean="0"/>
              <a:t>Duh.</a:t>
            </a:r>
          </a:p>
          <a:p>
            <a:pPr lvl="1"/>
            <a:r>
              <a:rPr lang="en-US" dirty="0" smtClean="0"/>
              <a:t>Now we can start vision therapies through EI</a:t>
            </a:r>
          </a:p>
          <a:p>
            <a:r>
              <a:rPr lang="en-US" dirty="0" smtClean="0"/>
              <a:t>11 </a:t>
            </a:r>
            <a:r>
              <a:rPr lang="en-US" dirty="0" smtClean="0"/>
              <a:t>mo</a:t>
            </a:r>
            <a:r>
              <a:rPr lang="en-US" dirty="0" smtClean="0"/>
              <a:t> old: Developmental Therapy </a:t>
            </a:r>
            <a:r>
              <a:rPr lang="mr-IN" dirty="0" smtClean="0"/>
              <a:t>–</a:t>
            </a:r>
            <a:r>
              <a:rPr lang="en-US" dirty="0" smtClean="0"/>
              <a:t> Vision evaluates Ryan and tells me</a:t>
            </a:r>
            <a:r>
              <a:rPr lang="mr-IN" dirty="0" smtClean="0"/>
              <a:t>…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9723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 has CVI!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994" b="1994"/>
          <a:stretch>
            <a:fillRect/>
          </a:stretch>
        </p:blipFill>
        <p:spPr>
          <a:xfrm>
            <a:off x="781310" y="1783366"/>
            <a:ext cx="7234156" cy="3906958"/>
          </a:xfrm>
        </p:spPr>
      </p:pic>
    </p:spTree>
    <p:extLst>
      <p:ext uri="{BB962C8B-B14F-4D97-AF65-F5344CB8AC3E}">
        <p14:creationId xmlns:p14="http://schemas.microsoft.com/office/powerpoint/2010/main" val="40672199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Vision Therapy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usual:</a:t>
            </a:r>
          </a:p>
          <a:p>
            <a:pPr lvl="1"/>
            <a:r>
              <a:rPr lang="en-US" dirty="0" smtClean="0"/>
              <a:t>Developmental Optometrist </a:t>
            </a:r>
            <a:r>
              <a:rPr lang="mr-IN" dirty="0" smtClean="0"/>
              <a:t>–</a:t>
            </a:r>
            <a:r>
              <a:rPr lang="en-US" dirty="0" smtClean="0"/>
              <a:t> in home exercises</a:t>
            </a:r>
          </a:p>
          <a:p>
            <a:pPr lvl="1"/>
            <a:r>
              <a:rPr lang="en-US" dirty="0" smtClean="0"/>
              <a:t>Vision therapy through EI</a:t>
            </a:r>
          </a:p>
          <a:p>
            <a:pPr lvl="1"/>
            <a:r>
              <a:rPr lang="en-US" dirty="0" smtClean="0"/>
              <a:t>Occupational therapy in home and clinic</a:t>
            </a:r>
          </a:p>
          <a:p>
            <a:pPr lvl="1"/>
            <a:r>
              <a:rPr lang="en-US" dirty="0" smtClean="0"/>
              <a:t>Vision accommodations in his IEP</a:t>
            </a:r>
          </a:p>
          <a:p>
            <a:r>
              <a:rPr lang="en-US" dirty="0" smtClean="0"/>
              <a:t>The not so usual:</a:t>
            </a:r>
          </a:p>
          <a:p>
            <a:pPr lvl="1"/>
            <a:r>
              <a:rPr lang="en-US" dirty="0" smtClean="0"/>
              <a:t>Cord blood infusions</a:t>
            </a:r>
          </a:p>
          <a:p>
            <a:pPr lvl="1"/>
            <a:r>
              <a:rPr lang="en-US" dirty="0" smtClean="0"/>
              <a:t>Syntonics</a:t>
            </a:r>
            <a:endParaRPr lang="en-US" dirty="0" smtClean="0"/>
          </a:p>
          <a:p>
            <a:pPr lvl="1"/>
            <a:r>
              <a:rPr lang="en-US" dirty="0" smtClean="0"/>
              <a:t>Listening Program</a:t>
            </a:r>
          </a:p>
          <a:p>
            <a:endParaRPr lang="en-US" dirty="0" smtClean="0"/>
          </a:p>
        </p:txBody>
      </p:sp>
      <p:pic>
        <p:nvPicPr>
          <p:cNvPr id="5" name="Picture 4" descr="24D3561D-5071-4B40-A9DA-385E3950C670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4" t="11396" r="14124" b="13333"/>
          <a:stretch/>
        </p:blipFill>
        <p:spPr>
          <a:xfrm rot="5400000">
            <a:off x="6220070" y="4044349"/>
            <a:ext cx="2998143" cy="2196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5563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Glasses</a:t>
            </a:r>
          </a:p>
        </p:txBody>
      </p:sp>
      <p:pic>
        <p:nvPicPr>
          <p:cNvPr id="7" name="Picture 6" descr="UNADJUSTEDNONRAW_thumb_adc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352" y="1611852"/>
            <a:ext cx="3202376" cy="4269835"/>
          </a:xfrm>
          <a:prstGeom prst="rect">
            <a:avLst/>
          </a:prstGeom>
        </p:spPr>
      </p:pic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260112" y="1611852"/>
            <a:ext cx="3957640" cy="253456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Small refraction correction</a:t>
            </a:r>
          </a:p>
          <a:p>
            <a:r>
              <a:rPr lang="en-US" dirty="0" smtClean="0"/>
              <a:t>Small prism for L </a:t>
            </a:r>
            <a:r>
              <a:rPr lang="en-US" dirty="0" smtClean="0"/>
              <a:t>exotropia</a:t>
            </a:r>
            <a:endParaRPr lang="en-US" dirty="0" smtClean="0"/>
          </a:p>
          <a:p>
            <a:r>
              <a:rPr lang="en-US" dirty="0" smtClean="0"/>
              <a:t>Differing opinions on need/value of the glasses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152" y="4146417"/>
            <a:ext cx="2627072" cy="174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9260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Patching &amp;The Listening Program</a:t>
            </a:r>
            <a:endParaRPr lang="en-US" dirty="0"/>
          </a:p>
        </p:txBody>
      </p:sp>
      <p:pic>
        <p:nvPicPr>
          <p:cNvPr id="6" name="Picture 5" descr="q02xm1OsRFCptLWJKAI3uQ_thumb_1062d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80" t="1569" r="27735" b="-1569"/>
          <a:stretch/>
        </p:blipFill>
        <p:spPr>
          <a:xfrm>
            <a:off x="2642655" y="1611853"/>
            <a:ext cx="3597858" cy="4657698"/>
          </a:xfrm>
          <a:prstGeom prst="rect">
            <a:avLst/>
          </a:prstGeom>
        </p:spPr>
      </p:pic>
      <p:sp>
        <p:nvSpPr>
          <p:cNvPr id="4" name="Rectangular Callout 3"/>
          <p:cNvSpPr/>
          <p:nvPr/>
        </p:nvSpPr>
        <p:spPr>
          <a:xfrm>
            <a:off x="6399273" y="1611853"/>
            <a:ext cx="2192278" cy="3577820"/>
          </a:xfrm>
          <a:prstGeom prst="wedgeRectCallout">
            <a:avLst>
              <a:gd name="adj1" fmla="val -80996"/>
              <a:gd name="adj2" fmla="val -644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Therapeutic Listening </a:t>
            </a:r>
            <a:r>
              <a:rPr lang="en-US" dirty="0" smtClean="0"/>
              <a:t>helps with visual motor integration, attention, and focus</a:t>
            </a:r>
            <a:endParaRPr lang="en-US" dirty="0"/>
          </a:p>
        </p:txBody>
      </p:sp>
      <p:sp>
        <p:nvSpPr>
          <p:cNvPr id="9" name="Rectangular Callout 8"/>
          <p:cNvSpPr/>
          <p:nvPr/>
        </p:nvSpPr>
        <p:spPr>
          <a:xfrm>
            <a:off x="450377" y="1611853"/>
            <a:ext cx="2192278" cy="3577820"/>
          </a:xfrm>
          <a:prstGeom prst="wedgeRectCallout">
            <a:avLst>
              <a:gd name="adj1" fmla="val 100606"/>
              <a:gd name="adj2" fmla="val 5504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Patching started at 2 hours per day, increased to “as much as possible”</a:t>
            </a:r>
          </a:p>
          <a:p>
            <a:pPr algn="ctr"/>
            <a:endParaRPr lang="en-US" dirty="0" smtClean="0"/>
          </a:p>
          <a:p>
            <a:pPr algn="ctr"/>
            <a:r>
              <a:rPr lang="en-US" dirty="0" smtClean="0"/>
              <a:t>1 hour integrated into school day as part of IEP</a:t>
            </a:r>
          </a:p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824197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Cord Blood </a:t>
            </a:r>
            <a:br>
              <a:rPr lang="en-US" dirty="0" smtClean="0"/>
            </a:br>
            <a:r>
              <a:rPr lang="en-US" dirty="0" smtClean="0"/>
              <a:t>Infusion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6" y="1600201"/>
            <a:ext cx="3957640" cy="4343400"/>
          </a:xfrm>
        </p:spPr>
        <p:txBody>
          <a:bodyPr>
            <a:normAutofit/>
          </a:bodyPr>
          <a:lstStyle/>
          <a:p>
            <a:r>
              <a:rPr lang="en-US" dirty="0" smtClean="0"/>
              <a:t>3 with his own cord blood</a:t>
            </a:r>
          </a:p>
          <a:p>
            <a:r>
              <a:rPr lang="en-US" dirty="0" smtClean="0"/>
              <a:t>1 with his brother’s</a:t>
            </a:r>
          </a:p>
          <a:p>
            <a:r>
              <a:rPr lang="en-US" dirty="0" smtClean="0"/>
              <a:t>We noticed changes in vision after each one</a:t>
            </a:r>
            <a:endParaRPr lang="en-US" dirty="0"/>
          </a:p>
          <a:p>
            <a:pPr lvl="1"/>
            <a:r>
              <a:rPr lang="en-US" dirty="0" smtClean="0"/>
              <a:t>Possible spontaneous development or result of treatment</a:t>
            </a:r>
          </a:p>
          <a:p>
            <a:pPr lvl="1"/>
            <a:r>
              <a:rPr lang="en-US" dirty="0" smtClean="0"/>
              <a:t>Anecdotal evidence only</a:t>
            </a:r>
            <a:endParaRPr lang="en-US" dirty="0"/>
          </a:p>
          <a:p>
            <a:endParaRPr lang="en-US" dirty="0" smtClean="0"/>
          </a:p>
        </p:txBody>
      </p:sp>
      <p:pic>
        <p:nvPicPr>
          <p:cNvPr id="4" name="Picture 3" descr="UNADJUSTEDNONRAW_thumb_b723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81" b="18807"/>
          <a:stretch/>
        </p:blipFill>
        <p:spPr>
          <a:xfrm>
            <a:off x="4506915" y="293064"/>
            <a:ext cx="4637085" cy="5943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3629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Syntonics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3451225" cy="43434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Light therapy</a:t>
            </a:r>
          </a:p>
          <a:p>
            <a:r>
              <a:rPr lang="en-US" dirty="0" smtClean="0"/>
              <a:t>Two glasses with different filters</a:t>
            </a:r>
          </a:p>
          <a:p>
            <a:r>
              <a:rPr lang="en-US" dirty="0" smtClean="0"/>
              <a:t>Managed by Developmental Optometrist</a:t>
            </a:r>
          </a:p>
          <a:p>
            <a:r>
              <a:rPr lang="en-US" dirty="0" smtClean="0"/>
              <a:t>Used to treat a variety of visual and behavioral issues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SNKP+nAzQX62U8gFb2Dkow_thumb_a53e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21" b="15246"/>
          <a:stretch/>
        </p:blipFill>
        <p:spPr>
          <a:xfrm>
            <a:off x="4494145" y="525073"/>
            <a:ext cx="4478881" cy="581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8895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1 year old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4653188" cy="4343400"/>
          </a:xfrm>
        </p:spPr>
        <p:txBody>
          <a:bodyPr/>
          <a:lstStyle/>
          <a:p>
            <a:r>
              <a:rPr lang="en-US" dirty="0" smtClean="0"/>
              <a:t>Visually regarding objects</a:t>
            </a:r>
          </a:p>
          <a:p>
            <a:r>
              <a:rPr lang="en-US" dirty="0" smtClean="0"/>
              <a:t>Attempting to scan environment</a:t>
            </a:r>
          </a:p>
          <a:p>
            <a:r>
              <a:rPr lang="en-US" dirty="0" smtClean="0"/>
              <a:t>Orienting objects for use</a:t>
            </a:r>
          </a:p>
          <a:p>
            <a:r>
              <a:rPr lang="en-US" dirty="0" smtClean="0"/>
              <a:t>Still relies on auditory and tactile feedback during task</a:t>
            </a:r>
          </a:p>
          <a:p>
            <a:r>
              <a:rPr lang="en-US" dirty="0" smtClean="0"/>
              <a:t>Loves to eat</a:t>
            </a:r>
          </a:p>
          <a:p>
            <a:endParaRPr lang="en-US" dirty="0"/>
          </a:p>
        </p:txBody>
      </p:sp>
      <p:pic>
        <p:nvPicPr>
          <p:cNvPr id="6" name="E338D3A9-6FCA-45E9-B416-67765140898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34013" y="-10795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4170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2 years old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816" y="1600201"/>
            <a:ext cx="4775311" cy="4343400"/>
          </a:xfrm>
        </p:spPr>
        <p:txBody>
          <a:bodyPr/>
          <a:lstStyle/>
          <a:p>
            <a:r>
              <a:rPr lang="en-US" dirty="0" smtClean="0"/>
              <a:t>Near vision</a:t>
            </a:r>
          </a:p>
          <a:p>
            <a:pPr lvl="1"/>
            <a:r>
              <a:rPr lang="en-US" dirty="0" smtClean="0"/>
              <a:t>Head turn/tilt</a:t>
            </a:r>
          </a:p>
          <a:p>
            <a:pPr lvl="1"/>
            <a:r>
              <a:rPr lang="en-US" dirty="0" smtClean="0"/>
              <a:t>Eyebrows up</a:t>
            </a:r>
          </a:p>
          <a:p>
            <a:pPr lvl="1"/>
            <a:r>
              <a:rPr lang="en-US" dirty="0" smtClean="0"/>
              <a:t>Can communicate what he sees</a:t>
            </a:r>
          </a:p>
          <a:p>
            <a:pPr lvl="1"/>
            <a:r>
              <a:rPr lang="en-US" dirty="0" smtClean="0"/>
              <a:t>Puts cup in same place every time</a:t>
            </a:r>
          </a:p>
          <a:p>
            <a:pPr lvl="1"/>
            <a:r>
              <a:rPr lang="en-US" dirty="0" smtClean="0"/>
              <a:t>Eye turn 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7" name="IMG_4501.m4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86375" y="0"/>
            <a:ext cx="3857625" cy="6858000"/>
          </a:xfrm>
          <a:prstGeom prst="rect">
            <a:avLst/>
          </a:prstGeom>
        </p:spPr>
      </p:pic>
      <p:pic>
        <p:nvPicPr>
          <p:cNvPr id="8" name="Picture 7" descr="UNADJUSTEDNONRAW_thumb_aa60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76"/>
          <a:stretch/>
        </p:blipFill>
        <p:spPr>
          <a:xfrm>
            <a:off x="2456140" y="4090683"/>
            <a:ext cx="2830236" cy="276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7246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2 years old</a:t>
            </a:r>
            <a:endParaRPr lang="en-US" dirty="0"/>
          </a:p>
        </p:txBody>
      </p:sp>
      <p:pic>
        <p:nvPicPr>
          <p:cNvPr id="5" name="IMG_2640.TRIM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97861" y="0"/>
            <a:ext cx="3856051" cy="6855203"/>
          </a:xfr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390514" y="1649045"/>
            <a:ext cx="448221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Distance vision</a:t>
            </a:r>
          </a:p>
          <a:p>
            <a:pPr lvl="1"/>
            <a:r>
              <a:rPr lang="en-US" dirty="0" smtClean="0"/>
              <a:t>Recognizing barriers in familiar environments</a:t>
            </a:r>
          </a:p>
          <a:p>
            <a:pPr lvl="1"/>
            <a:r>
              <a:rPr lang="en-US" dirty="0" smtClean="0"/>
              <a:t>Tilts head back to look up</a:t>
            </a:r>
          </a:p>
          <a:p>
            <a:pPr lvl="1"/>
            <a:r>
              <a:rPr lang="en-US" dirty="0" smtClean="0"/>
              <a:t>Slow to accommodate to near vision</a:t>
            </a:r>
          </a:p>
          <a:p>
            <a:pPr lvl="1"/>
            <a:r>
              <a:rPr lang="en-US" dirty="0" smtClean="0"/>
              <a:t>Delayed processing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7231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3 years old</a:t>
            </a:r>
            <a:endParaRPr lang="en-US" dirty="0"/>
          </a:p>
        </p:txBody>
      </p:sp>
      <p:pic>
        <p:nvPicPr>
          <p:cNvPr id="6" name="IMG_2522.m4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6375" y="0"/>
            <a:ext cx="3857626" cy="6858000"/>
          </a:xfr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390514" y="1649045"/>
            <a:ext cx="448221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Eye turn improved</a:t>
            </a:r>
          </a:p>
          <a:p>
            <a:pPr lvl="1"/>
            <a:r>
              <a:rPr lang="en-US" dirty="0" smtClean="0"/>
              <a:t>Worse when he’s distracted, fatigued</a:t>
            </a:r>
          </a:p>
          <a:p>
            <a:r>
              <a:rPr lang="en-US" dirty="0" smtClean="0"/>
              <a:t>Not in video:	</a:t>
            </a:r>
          </a:p>
          <a:p>
            <a:pPr lvl="1"/>
            <a:r>
              <a:rPr lang="en-US" dirty="0" smtClean="0"/>
              <a:t>Spots things across the room</a:t>
            </a:r>
          </a:p>
          <a:p>
            <a:pPr lvl="1"/>
            <a:r>
              <a:rPr lang="en-US" dirty="0" smtClean="0"/>
              <a:t>Walking in familiar and unfamiliar environments</a:t>
            </a:r>
          </a:p>
          <a:p>
            <a:pPr lvl="1"/>
            <a:r>
              <a:rPr lang="en-US" dirty="0" smtClean="0"/>
              <a:t>Picks out details in books</a:t>
            </a:r>
          </a:p>
        </p:txBody>
      </p:sp>
    </p:spTree>
    <p:extLst>
      <p:ext uri="{BB962C8B-B14F-4D97-AF65-F5344CB8AC3E}">
        <p14:creationId xmlns:p14="http://schemas.microsoft.com/office/powerpoint/2010/main" val="7877483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Still Working on It</a:t>
            </a:r>
            <a:endParaRPr lang="en-US" dirty="0"/>
          </a:p>
        </p:txBody>
      </p:sp>
      <p:pic>
        <p:nvPicPr>
          <p:cNvPr id="4" name="iCloud4G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1651" r="21728"/>
          <a:stretch/>
        </p:blipFill>
        <p:spPr>
          <a:xfrm>
            <a:off x="4771977" y="1600200"/>
            <a:ext cx="4372023" cy="4343400"/>
          </a:xfr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390514" y="1649045"/>
            <a:ext cx="448221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Pulling some things together</a:t>
            </a:r>
          </a:p>
          <a:p>
            <a:pPr lvl="1"/>
            <a:r>
              <a:rPr lang="en-US" dirty="0" smtClean="0"/>
              <a:t>Scanning the drawer for what he wants</a:t>
            </a:r>
          </a:p>
          <a:p>
            <a:pPr lvl="1"/>
            <a:r>
              <a:rPr lang="en-US" dirty="0" smtClean="0"/>
              <a:t>Finding things in a busy background</a:t>
            </a:r>
          </a:p>
          <a:p>
            <a:r>
              <a:rPr lang="en-US" dirty="0" smtClean="0"/>
              <a:t>Still exhibits many of the same issues</a:t>
            </a:r>
          </a:p>
          <a:p>
            <a:pPr lvl="1"/>
            <a:r>
              <a:rPr lang="en-US" dirty="0" smtClean="0"/>
              <a:t>Compensates on his own</a:t>
            </a:r>
          </a:p>
          <a:p>
            <a:pPr lvl="1"/>
            <a:r>
              <a:rPr lang="en-US" dirty="0" smtClean="0"/>
              <a:t>Functional vision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663432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Having an OT for a Mom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4897435" cy="4810572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It’s not my knowledge of the brain or vision that helps Ryan the most</a:t>
            </a:r>
          </a:p>
          <a:p>
            <a:r>
              <a:rPr lang="en-US" dirty="0" smtClean="0"/>
              <a:t>It’s the knowledge to:</a:t>
            </a:r>
          </a:p>
          <a:p>
            <a:pPr lvl="1"/>
            <a:r>
              <a:rPr lang="en-US" dirty="0" smtClean="0"/>
              <a:t>Expose him to as many experiences as possible</a:t>
            </a:r>
          </a:p>
          <a:p>
            <a:pPr lvl="1"/>
            <a:r>
              <a:rPr lang="en-US" dirty="0" smtClean="0"/>
              <a:t>Involve all the senses</a:t>
            </a:r>
          </a:p>
          <a:p>
            <a:pPr lvl="1"/>
            <a:r>
              <a:rPr lang="en-US" dirty="0" smtClean="0"/>
              <a:t>Involve professionals early and often</a:t>
            </a:r>
          </a:p>
          <a:p>
            <a:pPr lvl="1"/>
            <a:r>
              <a:rPr lang="en-US" dirty="0" smtClean="0"/>
              <a:t>Stand back and let him figure it out</a:t>
            </a:r>
            <a:endParaRPr lang="en-US" dirty="0"/>
          </a:p>
          <a:p>
            <a:pPr lvl="1"/>
            <a:r>
              <a:rPr lang="en-US" dirty="0" smtClean="0"/>
              <a:t>Ask him to try something and wait and see</a:t>
            </a:r>
          </a:p>
          <a:p>
            <a:pPr lvl="1"/>
            <a:r>
              <a:rPr lang="en-US" dirty="0" smtClean="0"/>
              <a:t>Know what questions to ask the people that know more than me</a:t>
            </a:r>
          </a:p>
          <a:p>
            <a:pPr lvl="1"/>
            <a:r>
              <a:rPr lang="en-US" dirty="0" smtClean="0"/>
              <a:t>Advocate for him and others like him</a:t>
            </a:r>
            <a:endParaRPr lang="en-US" dirty="0"/>
          </a:p>
        </p:txBody>
      </p:sp>
      <p:pic>
        <p:nvPicPr>
          <p:cNvPr id="4" name="Picture 3" descr="Macintosh HD:Users:Carolyn:Pictures:Photos Library.photoslibrary:resources:proxies:derivatives:0b:01:10bab:UNADJUSTEDNONRAW_thumb_10bab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710" y="1600201"/>
            <a:ext cx="3622489" cy="50555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38403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Advocacy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329" y="1472750"/>
            <a:ext cx="5569114" cy="4889179"/>
          </a:xfrm>
        </p:spPr>
        <p:txBody>
          <a:bodyPr/>
          <a:lstStyle/>
          <a:p>
            <a:r>
              <a:rPr lang="en-US" dirty="0" smtClean="0"/>
              <a:t>Awareness of hydrocephalus and the issues people with this condition face</a:t>
            </a:r>
          </a:p>
          <a:p>
            <a:r>
              <a:rPr lang="en-US" dirty="0" smtClean="0"/>
              <a:t>Funding for research</a:t>
            </a:r>
          </a:p>
          <a:p>
            <a:r>
              <a:rPr lang="en-US" dirty="0" smtClean="0"/>
              <a:t>Healthcare issues such as lifetime maximums and pre-existing conditions</a:t>
            </a:r>
            <a:endParaRPr lang="en-US" dirty="0"/>
          </a:p>
        </p:txBody>
      </p:sp>
      <p:pic>
        <p:nvPicPr>
          <p:cNvPr id="4" name="Picture 3" descr="UNADJUSTEDNONRAW_thumb_f293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45" t="8725" r="24871" b="4206"/>
          <a:stretch/>
        </p:blipFill>
        <p:spPr>
          <a:xfrm>
            <a:off x="5922992" y="390752"/>
            <a:ext cx="2930966" cy="597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3461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UNADJUSTEDNONRAW_thumb_f27d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47" r="22128" b="29747"/>
          <a:stretch/>
        </p:blipFill>
        <p:spPr>
          <a:xfrm>
            <a:off x="0" y="4049507"/>
            <a:ext cx="4049507" cy="2808493"/>
          </a:xfrm>
        </p:spPr>
      </p:pic>
      <p:pic>
        <p:nvPicPr>
          <p:cNvPr id="5" name="Picture 4" descr="UNADJUSTEDNONRAW_thumb_f25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507" y="65343"/>
            <a:ext cx="5094493" cy="6792657"/>
          </a:xfrm>
          <a:prstGeom prst="rect">
            <a:avLst/>
          </a:prstGeom>
        </p:spPr>
      </p:pic>
      <p:pic>
        <p:nvPicPr>
          <p:cNvPr id="6" name="Picture 5" descr="UNADJUSTEDNONRAW_thumb_f236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49507" cy="40495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935" r="84908"/>
          <a:stretch/>
        </p:blipFill>
        <p:spPr>
          <a:xfrm>
            <a:off x="7849490" y="5527760"/>
            <a:ext cx="1294510" cy="133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175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What’s Next?</a:t>
            </a:r>
            <a:endParaRPr lang="en-US" dirty="0"/>
          </a:p>
        </p:txBody>
      </p:sp>
      <p:pic>
        <p:nvPicPr>
          <p:cNvPr id="4" name="Content Placeholder 3" descr="64BAB391-0E34-4356-9F09-19EF4168F40C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006" b="-5737"/>
          <a:stretch/>
        </p:blipFill>
        <p:spPr>
          <a:xfrm rot="5400000">
            <a:off x="2246098" y="2209998"/>
            <a:ext cx="4642603" cy="378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646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</a:t>
            </a:r>
            <a:endParaRPr lang="en-US" dirty="0"/>
          </a:p>
        </p:txBody>
      </p:sp>
      <p:pic>
        <p:nvPicPr>
          <p:cNvPr id="4" name="Content Placeholder 3" descr="UNADJUSTEDNONRAW_thumb_5119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6" t="14823" r="-3377" b="9333"/>
          <a:stretch/>
        </p:blipFill>
        <p:spPr>
          <a:xfrm>
            <a:off x="2234859" y="1648484"/>
            <a:ext cx="4585407" cy="485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622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Therapeutic Listening: </a:t>
            </a:r>
            <a:r>
              <a:rPr lang="en-US" u="sng" dirty="0">
                <a:hlinkClick r:id="rId2"/>
              </a:rPr>
              <a:t>http://sensationalkidsot.com.au/home/therapeutic-listening/#5</a:t>
            </a:r>
            <a:endParaRPr lang="en-US" dirty="0"/>
          </a:p>
          <a:p>
            <a:r>
              <a:rPr lang="en-US" dirty="0" smtClean="0"/>
              <a:t>Syntonics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https://virginiavisiontherapycenter.com/what-is-</a:t>
            </a:r>
            <a:r>
              <a:rPr lang="en-US" dirty="0" smtClean="0">
                <a:hlinkClick r:id="rId3"/>
              </a:rPr>
              <a:t>syntonics</a:t>
            </a:r>
            <a:endParaRPr lang="en-US" dirty="0" smtClean="0"/>
          </a:p>
          <a:p>
            <a:r>
              <a:rPr lang="en-US" dirty="0"/>
              <a:t>Hydrocephalus: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www.hydrocephaluskids.org</a:t>
            </a:r>
            <a:r>
              <a:rPr lang="en-US" dirty="0"/>
              <a:t>; </a:t>
            </a:r>
            <a:r>
              <a:rPr lang="en-US" dirty="0">
                <a:hlinkClick r:id="rId5"/>
              </a:rPr>
              <a:t>https://</a:t>
            </a:r>
            <a:r>
              <a:rPr lang="en-US" dirty="0" smtClean="0">
                <a:hlinkClick r:id="rId5"/>
              </a:rPr>
              <a:t>www.hydroassoc.org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0144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10255</TotalTime>
  <Words>1071</Words>
  <Application>Microsoft Macintosh PowerPoint</Application>
  <PresentationFormat>On-screen Show (4:3)</PresentationFormat>
  <Paragraphs>187</Paragraphs>
  <Slides>30</Slides>
  <Notes>7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Breeze</vt:lpstr>
      <vt:lpstr>Hydrocephalus and Cortical Vision Impairment  Carolyn Porter OTR/L aka Ryan’s Mom</vt:lpstr>
      <vt:lpstr>In the Beginning</vt:lpstr>
      <vt:lpstr>Pregnancy and Hydrocephalus</vt:lpstr>
      <vt:lpstr>What is Hydrocephalus?</vt:lpstr>
      <vt:lpstr>In Ryan’s Case…</vt:lpstr>
      <vt:lpstr>Shunts</vt:lpstr>
      <vt:lpstr> Signs of Shunt Failure</vt:lpstr>
      <vt:lpstr>Living with a Shunt</vt:lpstr>
      <vt:lpstr>Surgery</vt:lpstr>
      <vt:lpstr>A peek Inside Ryan's Brain</vt:lpstr>
      <vt:lpstr>Early Intervention</vt:lpstr>
      <vt:lpstr>Ryan’s Vision:  The Early Days</vt:lpstr>
      <vt:lpstr>CVI: Well, is it, or isn’t it?</vt:lpstr>
      <vt:lpstr>He has CVI!</vt:lpstr>
      <vt:lpstr>Vision Therapy</vt:lpstr>
      <vt:lpstr>Glasses</vt:lpstr>
      <vt:lpstr>Patching &amp;The Listening Program</vt:lpstr>
      <vt:lpstr>Cord Blood  Infusion</vt:lpstr>
      <vt:lpstr>Syntonics</vt:lpstr>
      <vt:lpstr>1 year old</vt:lpstr>
      <vt:lpstr>2 years old</vt:lpstr>
      <vt:lpstr>2 years old</vt:lpstr>
      <vt:lpstr>3 years old</vt:lpstr>
      <vt:lpstr>Still Working on It</vt:lpstr>
      <vt:lpstr>Having an OT for a Mom</vt:lpstr>
      <vt:lpstr>Advocacy</vt:lpstr>
      <vt:lpstr>PowerPoint Presentation</vt:lpstr>
      <vt:lpstr>What’s Next?</vt:lpstr>
      <vt:lpstr>Questions</vt:lpstr>
      <vt:lpstr>Resources</vt:lpstr>
    </vt:vector>
  </TitlesOfParts>
  <Company>Carolyn Calamia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Hydrocephalus and Cortical Vision Impairment</dc:title>
  <dc:creator>Carolyn Calamia</dc:creator>
  <cp:lastModifiedBy>Carolyn Calamia</cp:lastModifiedBy>
  <cp:revision>45</cp:revision>
  <dcterms:created xsi:type="dcterms:W3CDTF">2020-01-21T22:46:31Z</dcterms:created>
  <dcterms:modified xsi:type="dcterms:W3CDTF">2020-02-01T22:22:35Z</dcterms:modified>
</cp:coreProperties>
</file>