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523"/>
  </p:normalViewPr>
  <p:slideViewPr>
    <p:cSldViewPr snapToGrid="0" snapToObjects="1">
      <p:cViewPr varScale="1">
        <p:scale>
          <a:sx n="77" d="100"/>
          <a:sy n="77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sytests.be/clinicians/test-centrum/cvi-t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lster.ac.uk/research/topic/biomedical-sciences/research/optometry-and-vision-science-research-group/vision-resources/resources-for-professionals/cerebral-visual-impairment-assessmen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rainrecoveryproject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2791-A597-1A4E-BB72-2630A45B1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 VISTA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5A191-C3F9-D14D-9496-76CAC428C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BD64-2F16-E540-82B3-EE704288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Dorsal Steam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6CE8-F74A-8142-87BC-3FB3CA032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Processing</a:t>
            </a:r>
          </a:p>
          <a:p>
            <a:pPr lvl="1"/>
            <a:r>
              <a:rPr lang="en-US" dirty="0"/>
              <a:t>Depth perception</a:t>
            </a:r>
          </a:p>
          <a:p>
            <a:r>
              <a:rPr lang="en-US" dirty="0"/>
              <a:t>Spatial Navigation</a:t>
            </a:r>
          </a:p>
          <a:p>
            <a:pPr lvl="1"/>
            <a:endParaRPr lang="en-US" dirty="0"/>
          </a:p>
          <a:p>
            <a:r>
              <a:rPr lang="en-US" dirty="0"/>
              <a:t>Local vs. Global Visual Processing</a:t>
            </a:r>
          </a:p>
          <a:p>
            <a:pPr lvl="1"/>
            <a:r>
              <a:rPr lang="en-US" dirty="0"/>
              <a:t>Local until about age 6</a:t>
            </a:r>
          </a:p>
          <a:p>
            <a:pPr lvl="1"/>
            <a:r>
              <a:rPr lang="en-US" dirty="0"/>
              <a:t>Then Global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1907E-FBE9-D74E-9D85-37C4F1940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43" t="8533"/>
          <a:stretch/>
        </p:blipFill>
        <p:spPr>
          <a:xfrm>
            <a:off x="6400800" y="352460"/>
            <a:ext cx="5022482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7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35AD9-E015-2E4D-830F-C3FC3D127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1"/>
          <a:stretch/>
        </p:blipFill>
        <p:spPr>
          <a:xfrm>
            <a:off x="593133" y="2262308"/>
            <a:ext cx="6454673" cy="3694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F5899-5949-A94B-81D5-4D5E3D10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Neuroplasticity (Bauer 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EABC-4BA2-E847-9FD4-D02E9081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303" y="1781833"/>
            <a:ext cx="5656812" cy="4023360"/>
          </a:xfrm>
        </p:spPr>
        <p:txBody>
          <a:bodyPr>
            <a:normAutofit/>
          </a:bodyPr>
          <a:lstStyle/>
          <a:p>
            <a:r>
              <a:rPr lang="en-US" dirty="0"/>
              <a:t>Continues to be supported by the literature</a:t>
            </a:r>
          </a:p>
          <a:p>
            <a:r>
              <a:rPr lang="en-US" dirty="0"/>
              <a:t>Environmental Enrichment matches our skillset</a:t>
            </a:r>
          </a:p>
          <a:p>
            <a:r>
              <a:rPr lang="en-US" dirty="0"/>
              <a:t>Hard to measure – easy to fool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19D2BD-97DD-D440-A760-33F59AA4731C}"/>
              </a:ext>
            </a:extLst>
          </p:cNvPr>
          <p:cNvSpPr txBox="1">
            <a:spLocks/>
          </p:cNvSpPr>
          <p:nvPr/>
        </p:nvSpPr>
        <p:spPr>
          <a:xfrm>
            <a:off x="5716385" y="5502194"/>
            <a:ext cx="5346331" cy="2259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Uncertain extent to reorganization in neural tissue</a:t>
            </a:r>
          </a:p>
          <a:p>
            <a:pPr lvl="1"/>
            <a:r>
              <a:rPr lang="en-US" dirty="0"/>
              <a:t>Limited research</a:t>
            </a:r>
          </a:p>
          <a:p>
            <a:pPr lvl="1"/>
            <a:r>
              <a:rPr lang="en-US" dirty="0"/>
              <a:t>Currently only correlation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895A-BFC4-9746-8C0B-4C9F2531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F3DB-98B4-BD4D-B5CC-B2E969DF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274" y="2084832"/>
            <a:ext cx="4212890" cy="4023360"/>
          </a:xfrm>
        </p:spPr>
        <p:txBody>
          <a:bodyPr/>
          <a:lstStyle/>
          <a:p>
            <a:r>
              <a:rPr lang="en-US" dirty="0"/>
              <a:t>CVI Range</a:t>
            </a:r>
          </a:p>
          <a:p>
            <a:pPr lvl="1"/>
            <a:r>
              <a:rPr lang="en-US" dirty="0"/>
              <a:t>Limited reliability</a:t>
            </a:r>
          </a:p>
          <a:p>
            <a:pPr lvl="1"/>
            <a:r>
              <a:rPr lang="en-US" dirty="0"/>
              <a:t>10 Characteristics</a:t>
            </a:r>
          </a:p>
          <a:p>
            <a:pPr lvl="1"/>
            <a:r>
              <a:rPr lang="en-US" dirty="0"/>
              <a:t>Used to monitor change</a:t>
            </a:r>
          </a:p>
          <a:p>
            <a:r>
              <a:rPr lang="en-US" dirty="0"/>
              <a:t>The 5 Questions</a:t>
            </a:r>
          </a:p>
          <a:p>
            <a:pPr lvl="1"/>
            <a:r>
              <a:rPr lang="en-US" dirty="0"/>
              <a:t>Has Validity</a:t>
            </a:r>
          </a:p>
          <a:p>
            <a:pPr lvl="1"/>
            <a:r>
              <a:rPr lang="en-US" dirty="0"/>
              <a:t>Used for screening</a:t>
            </a:r>
          </a:p>
          <a:p>
            <a:r>
              <a:rPr lang="en-US" dirty="0"/>
              <a:t>CVI Inventory</a:t>
            </a:r>
          </a:p>
          <a:p>
            <a:pPr lvl="1"/>
            <a:r>
              <a:rPr lang="en-US" dirty="0"/>
              <a:t>Good validity and reliability</a:t>
            </a:r>
          </a:p>
          <a:p>
            <a:pPr lvl="1"/>
            <a:r>
              <a:rPr lang="en-US" dirty="0"/>
              <a:t>54 Questions – Structure History taking</a:t>
            </a:r>
          </a:p>
          <a:p>
            <a:pPr lvl="1"/>
            <a:r>
              <a:rPr lang="en-US" dirty="0"/>
              <a:t>Used for identifying children with CVI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D7DEC2-8750-784F-ACA4-620A1A2D42F0}"/>
              </a:ext>
            </a:extLst>
          </p:cNvPr>
          <p:cNvSpPr txBox="1">
            <a:spLocks/>
          </p:cNvSpPr>
          <p:nvPr/>
        </p:nvSpPr>
        <p:spPr>
          <a:xfrm>
            <a:off x="6945562" y="2084832"/>
            <a:ext cx="4212890" cy="4773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CVI Questionnaire</a:t>
            </a:r>
          </a:p>
          <a:p>
            <a:pPr lvl="1"/>
            <a:r>
              <a:rPr lang="en-US" dirty="0"/>
              <a:t>Reliability and validity</a:t>
            </a:r>
          </a:p>
          <a:p>
            <a:pPr lvl="1"/>
            <a:r>
              <a:rPr lang="en-US" dirty="0"/>
              <a:t>47 questions</a:t>
            </a:r>
          </a:p>
          <a:p>
            <a:pPr lvl="1"/>
            <a:r>
              <a:rPr lang="en-US" dirty="0"/>
              <a:t>Screening tool</a:t>
            </a:r>
          </a:p>
          <a:p>
            <a:r>
              <a:rPr lang="en-US" dirty="0"/>
              <a:t>L-POST</a:t>
            </a:r>
          </a:p>
          <a:p>
            <a:pPr lvl="1"/>
            <a:r>
              <a:rPr lang="en-US" dirty="0"/>
              <a:t>Reliability and Validity</a:t>
            </a:r>
          </a:p>
          <a:p>
            <a:pPr lvl="1"/>
            <a:r>
              <a:rPr lang="en-US" dirty="0"/>
              <a:t>On-line test</a:t>
            </a:r>
          </a:p>
          <a:p>
            <a:pPr lvl="1"/>
            <a:r>
              <a:rPr lang="en-US" dirty="0"/>
              <a:t>Evaluates mid-level visual perception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5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B3AF-F398-164C-864F-758D879C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CVIT – 3-6: Children’s VI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5E11-A623-C049-928A-99245696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108192" cy="4572000"/>
          </a:xfrm>
        </p:spPr>
        <p:txBody>
          <a:bodyPr>
            <a:normAutofit lnSpcReduction="10000"/>
          </a:bodyPr>
          <a:lstStyle/>
          <a:p>
            <a:pPr marL="128016" lvl="1" indent="0">
              <a:buNone/>
            </a:pPr>
            <a:r>
              <a:rPr lang="en-US" dirty="0"/>
              <a:t>Has Reliability and Validity for CVI</a:t>
            </a:r>
          </a:p>
          <a:p>
            <a:endParaRPr lang="en-US" dirty="0"/>
          </a:p>
          <a:p>
            <a:r>
              <a:rPr lang="en-US" dirty="0"/>
              <a:t>Consists of 4 subtests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it out on-line at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psytests.be</a:t>
            </a:r>
            <a:r>
              <a:rPr lang="en-US" dirty="0">
                <a:hlinkClick r:id="rId2"/>
              </a:rPr>
              <a:t>/clinicians/test-centrum/cvi-</a:t>
            </a:r>
            <a:r>
              <a:rPr lang="en-US" dirty="0" err="1">
                <a:hlinkClick r:id="rId2"/>
              </a:rPr>
              <a:t>t.php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4DC0A-3BF3-1346-BB94-9C131A07A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87" t="23031" r="12828" b="18303"/>
          <a:stretch/>
        </p:blipFill>
        <p:spPr>
          <a:xfrm>
            <a:off x="5170517" y="1644777"/>
            <a:ext cx="5902037" cy="44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F4D-CB50-114F-936D-8CDFAB00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47E4-1923-624A-AED5-8246F923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3"/>
            <a:ext cx="3813879" cy="4581974"/>
          </a:xfrm>
        </p:spPr>
        <p:txBody>
          <a:bodyPr>
            <a:normAutofit/>
          </a:bodyPr>
          <a:lstStyle/>
          <a:p>
            <a:r>
              <a:rPr lang="en-US" dirty="0"/>
              <a:t>Teach CVI</a:t>
            </a:r>
          </a:p>
          <a:p>
            <a:pPr lvl="1"/>
            <a:r>
              <a:rPr lang="en-US" dirty="0"/>
              <a:t>Website with various tools</a:t>
            </a:r>
          </a:p>
          <a:p>
            <a:pPr lvl="1"/>
            <a:r>
              <a:rPr lang="en-US" dirty="0"/>
              <a:t>Screening tools</a:t>
            </a:r>
          </a:p>
          <a:p>
            <a:pPr lvl="1"/>
            <a:r>
              <a:rPr lang="en-US" dirty="0"/>
              <a:t>Literacy</a:t>
            </a:r>
          </a:p>
          <a:p>
            <a:pPr lvl="1"/>
            <a:endParaRPr lang="en-US" dirty="0"/>
          </a:p>
          <a:p>
            <a:r>
              <a:rPr lang="en-US" dirty="0"/>
              <a:t>L-94</a:t>
            </a:r>
          </a:p>
          <a:p>
            <a:pPr lvl="1"/>
            <a:r>
              <a:rPr lang="en-US" dirty="0"/>
              <a:t>Some validity for CVI</a:t>
            </a:r>
          </a:p>
          <a:p>
            <a:pPr lvl="1"/>
            <a:r>
              <a:rPr lang="en-US" dirty="0"/>
              <a:t>Perceptual battery</a:t>
            </a:r>
          </a:p>
          <a:p>
            <a:pPr lvl="1"/>
            <a:endParaRPr lang="en-US" dirty="0"/>
          </a:p>
          <a:p>
            <a:r>
              <a:rPr lang="en-US" dirty="0"/>
              <a:t>Neonatal Assessment Visual European Grid (NAVEG)</a:t>
            </a:r>
          </a:p>
          <a:p>
            <a:pPr lvl="1"/>
            <a:r>
              <a:rPr lang="en-US" dirty="0"/>
              <a:t>Infant Screening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B0A8C4-6785-B94C-A0A0-4F2AF06C38DD}"/>
              </a:ext>
            </a:extLst>
          </p:cNvPr>
          <p:cNvSpPr txBox="1">
            <a:spLocks/>
          </p:cNvSpPr>
          <p:nvPr/>
        </p:nvSpPr>
        <p:spPr>
          <a:xfrm>
            <a:off x="5884164" y="1629294"/>
            <a:ext cx="5022134" cy="37357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r>
              <a:rPr lang="en-US" dirty="0"/>
              <a:t>Cerebral Visual Impairment Assessment</a:t>
            </a:r>
          </a:p>
          <a:p>
            <a:pPr lvl="1"/>
            <a:r>
              <a:rPr lang="en-US" dirty="0">
                <a:hlinkClick r:id="rId2"/>
              </a:rPr>
              <a:t>Ulster University Website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A74ED-3471-394E-917D-87F685968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0" t="19394" r="9344" b="29940"/>
          <a:stretch/>
        </p:blipFill>
        <p:spPr>
          <a:xfrm>
            <a:off x="4472247" y="3521722"/>
            <a:ext cx="7719753" cy="31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0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9AB8-F879-F445-B9D5-ADC04739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Take-Aways (Linda Lawrence)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8669-8EB7-6D45-9F24-27430648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129763" cy="4023360"/>
          </a:xfrm>
        </p:spPr>
        <p:txBody>
          <a:bodyPr/>
          <a:lstStyle/>
          <a:p>
            <a:r>
              <a:rPr lang="en-US" dirty="0"/>
              <a:t>Some suggestions given prevalence of hemianopia in children with CVI</a:t>
            </a:r>
          </a:p>
          <a:p>
            <a:pPr lvl="1"/>
            <a:r>
              <a:rPr lang="en-US" dirty="0"/>
              <a:t>Larger text for spotted loss</a:t>
            </a:r>
          </a:p>
          <a:p>
            <a:pPr lvl="1"/>
            <a:r>
              <a:rPr lang="en-US" dirty="0"/>
              <a:t>Smaller for large field loss</a:t>
            </a:r>
          </a:p>
          <a:p>
            <a:pPr lvl="1"/>
            <a:r>
              <a:rPr lang="en-US" dirty="0"/>
              <a:t>Slanted or column text</a:t>
            </a:r>
          </a:p>
          <a:p>
            <a:pPr lvl="1"/>
            <a:r>
              <a:rPr lang="en-US" dirty="0"/>
              <a:t>Marking and of words</a:t>
            </a:r>
          </a:p>
          <a:p>
            <a:pPr lvl="1"/>
            <a:r>
              <a:rPr lang="en-US" dirty="0"/>
              <a:t>Window Tint / line guides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Check out </a:t>
            </a:r>
            <a:r>
              <a:rPr lang="en-US" dirty="0">
                <a:hlinkClick r:id="rId2"/>
              </a:rPr>
              <a:t>Brain Recovery Project</a:t>
            </a:r>
            <a:endParaRPr lang="en-US" dirty="0"/>
          </a:p>
          <a:p>
            <a:pPr lvl="2"/>
            <a:r>
              <a:rPr lang="en-US" dirty="0"/>
              <a:t>Has much on literacy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86467-9A40-6B45-A9BD-A7AAD2AD3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6" t="22788" r="54798" b="15151"/>
          <a:stretch/>
        </p:blipFill>
        <p:spPr>
          <a:xfrm>
            <a:off x="6417425" y="1790364"/>
            <a:ext cx="3956859" cy="50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80A0-46FA-B043-8B17-4857A45C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Take-Aways (Deborah Chen)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51BE-0353-524A-8D49-FDA0C3196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Provided a functional vision assessment checklist</a:t>
            </a:r>
          </a:p>
          <a:p>
            <a:pPr lvl="1"/>
            <a:r>
              <a:rPr lang="en-US" dirty="0"/>
              <a:t>NMSBVI is already using this tool and loving it</a:t>
            </a:r>
          </a:p>
          <a:p>
            <a:endParaRPr lang="en-US" dirty="0"/>
          </a:p>
          <a:p>
            <a:r>
              <a:rPr lang="en-US" dirty="0"/>
              <a:t>Provided a document of tips for intervention</a:t>
            </a:r>
          </a:p>
          <a:p>
            <a:endParaRPr lang="en-US" dirty="0"/>
          </a:p>
          <a:p>
            <a:r>
              <a:rPr lang="en-US" dirty="0"/>
              <a:t>Integration within daily routines. Social Emotional relationship is key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Mention of Acoustical Highlighting</a:t>
            </a:r>
          </a:p>
        </p:txBody>
      </p:sp>
    </p:spTree>
    <p:extLst>
      <p:ext uri="{BB962C8B-B14F-4D97-AF65-F5344CB8AC3E}">
        <p14:creationId xmlns:p14="http://schemas.microsoft.com/office/powerpoint/2010/main" val="183280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009-A1A6-3B4E-B254-5515198E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Take-Aways – Catherine Smyth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309B6-FBB1-5A48-A5DD-4AF24881D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Anchor Center Tactile Development Rating Scale</a:t>
            </a:r>
          </a:p>
          <a:p>
            <a:endParaRPr lang="en-US" dirty="0"/>
          </a:p>
          <a:p>
            <a:r>
              <a:rPr lang="en-US" dirty="0"/>
              <a:t>Offers a vehicle for assessment and progress monitoring</a:t>
            </a:r>
          </a:p>
        </p:txBody>
      </p:sp>
    </p:spTree>
    <p:extLst>
      <p:ext uri="{BB962C8B-B14F-4D97-AF65-F5344CB8AC3E}">
        <p14:creationId xmlns:p14="http://schemas.microsoft.com/office/powerpoint/2010/main" val="68461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216E-55C3-9B4D-B664-17072258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O&amp;M Birth to three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ECC6-66C0-1441-85CE-4092BC64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did not attend</a:t>
            </a:r>
          </a:p>
          <a:p>
            <a:endParaRPr lang="en-US" dirty="0"/>
          </a:p>
          <a:p>
            <a:r>
              <a:rPr lang="en-US" dirty="0"/>
              <a:t>This is the NMSBVI 0-3 assessment tool</a:t>
            </a:r>
          </a:p>
          <a:p>
            <a:r>
              <a:rPr lang="en-US" dirty="0"/>
              <a:t>Recently had reliability and validity done</a:t>
            </a:r>
          </a:p>
        </p:txBody>
      </p:sp>
    </p:spTree>
    <p:extLst>
      <p:ext uri="{BB962C8B-B14F-4D97-AF65-F5344CB8AC3E}">
        <p14:creationId xmlns:p14="http://schemas.microsoft.com/office/powerpoint/2010/main" val="299124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86C08-CB87-784C-95A5-44F9A795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9136B-17A6-754E-AE70-2F9BF6415617}"/>
              </a:ext>
            </a:extLst>
          </p:cNvPr>
          <p:cNvSpPr txBox="1"/>
          <p:nvPr/>
        </p:nvSpPr>
        <p:spPr>
          <a:xfrm rot="1660803">
            <a:off x="8750316" y="5218331"/>
            <a:ext cx="349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Recap of WREIC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0BD90-F3EE-3542-98EA-4EE4E7FD6BFD}"/>
              </a:ext>
            </a:extLst>
          </p:cNvPr>
          <p:cNvSpPr txBox="1"/>
          <p:nvPr/>
        </p:nvSpPr>
        <p:spPr>
          <a:xfrm rot="21004823">
            <a:off x="569753" y="4058913"/>
            <a:ext cx="453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IAER Brainstorming</a:t>
            </a:r>
          </a:p>
        </p:txBody>
      </p:sp>
    </p:spTree>
    <p:extLst>
      <p:ext uri="{BB962C8B-B14F-4D97-AF65-F5344CB8AC3E}">
        <p14:creationId xmlns:p14="http://schemas.microsoft.com/office/powerpoint/2010/main" val="316026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54C4-4EAA-3342-A035-78A9B6BF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Visual Impairment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C94A27-8776-3944-942A-8533BEF999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" t="19574" r="25" b="33598"/>
          <a:stretch/>
        </p:blipFill>
        <p:spPr>
          <a:xfrm>
            <a:off x="0" y="0"/>
            <a:ext cx="1218895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EF89F-8CF2-5845-BD5E-89A524720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Major Topic for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321129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17B63B-3384-364B-B43E-3DC5DFC9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814" y="585216"/>
            <a:ext cx="4938454" cy="1499616"/>
          </a:xfrm>
        </p:spPr>
        <p:txBody>
          <a:bodyPr/>
          <a:lstStyle/>
          <a:p>
            <a:pPr algn="r"/>
            <a:r>
              <a:rPr lang="en-US" dirty="0"/>
              <a:t>New Perspectives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CE9CD-C633-1F44-A7C3-A24633FB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2286000"/>
            <a:ext cx="3341716" cy="4023360"/>
          </a:xfrm>
        </p:spPr>
        <p:txBody>
          <a:bodyPr/>
          <a:lstStyle/>
          <a:p>
            <a:r>
              <a:rPr lang="en-US" dirty="0"/>
              <a:t>Corinna Bauer – </a:t>
            </a:r>
          </a:p>
          <a:p>
            <a:pPr lvl="1"/>
            <a:r>
              <a:rPr lang="en-US" dirty="0"/>
              <a:t>New insights in neurology </a:t>
            </a:r>
          </a:p>
          <a:p>
            <a:r>
              <a:rPr lang="en-US" dirty="0"/>
              <a:t>Linda Lawrence –</a:t>
            </a:r>
          </a:p>
          <a:p>
            <a:pPr lvl="1"/>
            <a:r>
              <a:rPr lang="en-US" dirty="0"/>
              <a:t>New insights into diagnosis</a:t>
            </a:r>
          </a:p>
          <a:p>
            <a:r>
              <a:rPr lang="en-US" dirty="0"/>
              <a:t>Deborah Chen – </a:t>
            </a:r>
          </a:p>
          <a:p>
            <a:pPr lvl="1"/>
            <a:r>
              <a:rPr lang="en-US" dirty="0"/>
              <a:t>New resources for practitioners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Cathy Smyth</a:t>
            </a:r>
          </a:p>
          <a:p>
            <a:pPr lvl="2"/>
            <a:r>
              <a:rPr lang="en-US" dirty="0"/>
              <a:t>Tactual Development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2DC06-5C67-7A40-96C3-198845D8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268" y="173736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8839B7-BF6F-6D44-A4B4-049FEEF2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Take-aways (Corinna Bauer)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DD6B7-80A6-7C44-9AC6-C8C1FE885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5999"/>
            <a:ext cx="4961035" cy="444730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CVI is varied and complex because: </a:t>
            </a:r>
          </a:p>
          <a:p>
            <a:endParaRPr lang="en-US" sz="2400" dirty="0"/>
          </a:p>
          <a:p>
            <a:r>
              <a:rPr lang="en-US" sz="2400" dirty="0"/>
              <a:t>Many structures in the brain contribute to vision</a:t>
            </a:r>
          </a:p>
          <a:p>
            <a:endParaRPr lang="en-US" dirty="0"/>
          </a:p>
          <a:p>
            <a:r>
              <a:rPr lang="en-US" sz="2400" dirty="0"/>
              <a:t>Neurodevelopmental Timelines</a:t>
            </a:r>
          </a:p>
          <a:p>
            <a:pPr lvl="2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EE3FF2F-E6B9-A340-8F4B-C3FE5A2350D4}"/>
              </a:ext>
            </a:extLst>
          </p:cNvPr>
          <p:cNvSpPr txBox="1">
            <a:spLocks/>
          </p:cNvSpPr>
          <p:nvPr/>
        </p:nvSpPr>
        <p:spPr>
          <a:xfrm>
            <a:off x="6583680" y="2751513"/>
            <a:ext cx="5608320" cy="41064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Many developmental components contribute</a:t>
            </a:r>
          </a:p>
          <a:p>
            <a:pPr lvl="2"/>
            <a:r>
              <a:rPr lang="en-US" sz="2400" dirty="0"/>
              <a:t>Nerve health </a:t>
            </a:r>
          </a:p>
          <a:p>
            <a:pPr lvl="3"/>
            <a:r>
              <a:rPr lang="en-US" sz="2400" dirty="0"/>
              <a:t>Connections</a:t>
            </a:r>
          </a:p>
          <a:p>
            <a:pPr lvl="3"/>
            <a:r>
              <a:rPr lang="en-US" sz="2400" dirty="0"/>
              <a:t>myelinization</a:t>
            </a:r>
          </a:p>
          <a:p>
            <a:pPr lvl="2"/>
            <a:r>
              <a:rPr lang="en-US" sz="2400" dirty="0"/>
              <a:t>Blood supply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4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7F6A-60C3-BB49-8DF9-8EF9FBF2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044F-FB50-FD4F-96BB-72E62D0D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components to a complete visual system</a:t>
            </a:r>
          </a:p>
          <a:p>
            <a:r>
              <a:rPr lang="en-US" dirty="0"/>
              <a:t>Symptoms present quite uniquely in people</a:t>
            </a:r>
          </a:p>
          <a:p>
            <a:endParaRPr lang="en-US" dirty="0"/>
          </a:p>
          <a:p>
            <a:r>
              <a:rPr lang="en-US" dirty="0"/>
              <a:t>Optic Track</a:t>
            </a:r>
          </a:p>
          <a:p>
            <a:r>
              <a:rPr lang="en-US" dirty="0"/>
              <a:t>Visual Pathways</a:t>
            </a:r>
          </a:p>
          <a:p>
            <a:r>
              <a:rPr lang="en-US" dirty="0"/>
              <a:t>Field of Vision</a:t>
            </a:r>
          </a:p>
          <a:p>
            <a:r>
              <a:rPr lang="en-US" dirty="0"/>
              <a:t>Color perception</a:t>
            </a:r>
          </a:p>
          <a:p>
            <a:r>
              <a:rPr lang="en-US" dirty="0"/>
              <a:t>Form 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C9A7E-BC00-2642-9699-EC5B5D26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22" y="2699657"/>
            <a:ext cx="5726719" cy="38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E0F3-3498-B145-BF58-6A81D59F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Inferior Temporal Cortex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C283-6F19-914A-B0C7-A28AB166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are selective for certain types of stimuli (objects, faces, etc.)</a:t>
            </a:r>
          </a:p>
          <a:p>
            <a:endParaRPr lang="en-US" dirty="0"/>
          </a:p>
          <a:p>
            <a:r>
              <a:rPr lang="en-US" dirty="0"/>
              <a:t>Invariant to size, position, and reflectance</a:t>
            </a:r>
          </a:p>
          <a:p>
            <a:pPr lvl="1"/>
            <a:r>
              <a:rPr lang="en-US" dirty="0"/>
              <a:t>Size constancy</a:t>
            </a:r>
          </a:p>
          <a:p>
            <a:pPr lvl="1"/>
            <a:r>
              <a:rPr lang="en-US" dirty="0"/>
              <a:t>Position constancy</a:t>
            </a:r>
          </a:p>
          <a:p>
            <a:pPr lvl="1"/>
            <a:r>
              <a:rPr lang="en-US" dirty="0"/>
              <a:t>Form-cue invariance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39962-5A58-3847-A539-AC79C65AE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9" t="55515" r="36010" b="17576"/>
          <a:stretch/>
        </p:blipFill>
        <p:spPr>
          <a:xfrm>
            <a:off x="4316243" y="3724103"/>
            <a:ext cx="7304950" cy="2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64DD-47CC-8649-9422-223B3497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Visual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FFBC-0442-4E4B-A20C-95BFF3019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8687" cy="4023360"/>
          </a:xfrm>
        </p:spPr>
        <p:txBody>
          <a:bodyPr/>
          <a:lstStyle/>
          <a:p>
            <a:r>
              <a:rPr lang="en-US" dirty="0"/>
              <a:t>Agnosia</a:t>
            </a:r>
          </a:p>
          <a:p>
            <a:pPr lvl="1"/>
            <a:r>
              <a:rPr lang="en-US" dirty="0"/>
              <a:t>Stored knowledge</a:t>
            </a:r>
          </a:p>
          <a:p>
            <a:pPr lvl="1"/>
            <a:r>
              <a:rPr lang="en-US" dirty="0"/>
              <a:t>Putting parts together to see the whole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Object recognition</a:t>
            </a:r>
          </a:p>
          <a:p>
            <a:pPr lvl="2"/>
            <a:r>
              <a:rPr lang="en-US" dirty="0"/>
              <a:t>Develops over time (size invariance develops before viewpoint invariance)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Visual Scene</a:t>
            </a:r>
          </a:p>
          <a:p>
            <a:pPr lvl="2"/>
            <a:r>
              <a:rPr lang="en-US" dirty="0"/>
              <a:t>Low Level – color, contrast, movement</a:t>
            </a:r>
          </a:p>
          <a:p>
            <a:pPr lvl="2"/>
            <a:r>
              <a:rPr lang="en-US" dirty="0"/>
              <a:t>Mid-level – shape discrimination, depth, object motion cues</a:t>
            </a:r>
          </a:p>
          <a:p>
            <a:pPr lvl="2"/>
            <a:r>
              <a:rPr lang="en-US" dirty="0"/>
              <a:t>High-Level – Object identification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Facial recognition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7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C1B2-D2E9-D941-8770-7A76A939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Dorsal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49C7-D83B-8741-A3C4-B7D2B9B4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Simultaneous Object Perception</a:t>
            </a:r>
          </a:p>
          <a:p>
            <a:pPr lvl="1"/>
            <a:r>
              <a:rPr lang="en-US" dirty="0" err="1"/>
              <a:t>Simultagnosia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D2E20-E791-9F4B-AD6B-D724BECE2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4" t="48970" r="20252" b="27515"/>
          <a:stretch/>
        </p:blipFill>
        <p:spPr>
          <a:xfrm>
            <a:off x="1386722" y="3391594"/>
            <a:ext cx="8994883" cy="27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1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181</TotalTime>
  <Words>514</Words>
  <Application>Microsoft Macintosh PowerPoint</Application>
  <PresentationFormat>Widescreen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 Cen MT</vt:lpstr>
      <vt:lpstr>Tw Cen MT Condensed</vt:lpstr>
      <vt:lpstr>Wingdings 3</vt:lpstr>
      <vt:lpstr>Integral</vt:lpstr>
      <vt:lpstr>EL VISTA Webinar</vt:lpstr>
      <vt:lpstr>PowerPoint Presentation</vt:lpstr>
      <vt:lpstr>Cerebral Visual Impairment</vt:lpstr>
      <vt:lpstr>New Perspectives</vt:lpstr>
      <vt:lpstr>Major Take-aways (Corinna Bauer)</vt:lpstr>
      <vt:lpstr>Visual System</vt:lpstr>
      <vt:lpstr>Inferior Temporal Cortex</vt:lpstr>
      <vt:lpstr>More on the Visual System </vt:lpstr>
      <vt:lpstr>Dorsal Stream</vt:lpstr>
      <vt:lpstr>More on Dorsal Steam</vt:lpstr>
      <vt:lpstr>Neuroplasticity (Bauer Continued)</vt:lpstr>
      <vt:lpstr>Assessments</vt:lpstr>
      <vt:lpstr>CVIT – 3-6: Children’s VI Test</vt:lpstr>
      <vt:lpstr>More Assessments</vt:lpstr>
      <vt:lpstr>Major Take-Aways (Linda Lawrence)</vt:lpstr>
      <vt:lpstr>Major Take-Aways (Deborah Chen)</vt:lpstr>
      <vt:lpstr>Major Take-Aways – Catherine Smyth</vt:lpstr>
      <vt:lpstr>O&amp;M Birth to three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VISTA Webinar</dc:title>
  <dc:creator>Ely, Mindy</dc:creator>
  <cp:lastModifiedBy>Ely, Mindy</cp:lastModifiedBy>
  <cp:revision>15</cp:revision>
  <dcterms:created xsi:type="dcterms:W3CDTF">2019-10-17T19:04:22Z</dcterms:created>
  <dcterms:modified xsi:type="dcterms:W3CDTF">2019-10-17T22:05:52Z</dcterms:modified>
</cp:coreProperties>
</file>