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Roboto"/>
      <p:regular r:id="rId32"/>
      <p:bold r:id="rId33"/>
      <p:italic r:id="rId34"/>
      <p:boldItalic r:id="rId35"/>
    </p:embeddedFont>
    <p:embeddedFont>
      <p:font typeface="Helvetica Neue"/>
      <p:bold r:id="rId36"/>
      <p:boldItalic r:id="rId37"/>
    </p:embeddedFont>
    <p:embeddedFont>
      <p:font typeface="Merriweather"/>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Tracy Meehan"/>
  <p:cmAuthor clrIdx="1" id="1" initials="" lastIdx="1" name="Sara Edward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Merriweather-italic.fntdata"/><Relationship Id="rId20" Type="http://schemas.openxmlformats.org/officeDocument/2006/relationships/slide" Target="slides/slide15.xml"/><Relationship Id="rId41" Type="http://schemas.openxmlformats.org/officeDocument/2006/relationships/font" Target="fonts/Merriweather-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HelveticaNeue-boldItalic.fntdata"/><Relationship Id="rId14" Type="http://schemas.openxmlformats.org/officeDocument/2006/relationships/slide" Target="slides/slide9.xml"/><Relationship Id="rId36" Type="http://schemas.openxmlformats.org/officeDocument/2006/relationships/font" Target="fonts/HelveticaNeue-bold.fntdata"/><Relationship Id="rId17" Type="http://schemas.openxmlformats.org/officeDocument/2006/relationships/slide" Target="slides/slide12.xml"/><Relationship Id="rId39" Type="http://schemas.openxmlformats.org/officeDocument/2006/relationships/font" Target="fonts/Merriweather-bold.fntdata"/><Relationship Id="rId16" Type="http://schemas.openxmlformats.org/officeDocument/2006/relationships/slide" Target="slides/slide11.xml"/><Relationship Id="rId38" Type="http://schemas.openxmlformats.org/officeDocument/2006/relationships/font" Target="fonts/Merriweather-regular.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5-29T13:17:25.661">
    <p:pos x="6000" y="0"/>
    <p:text>I'm still waiting for CFC 5 to get me some good justifications.  If you have any people you can reach out to who have written these--would be good to  have this sample in there.  if not, I think we just make it up ourselves around Principle 2</p:text>
  </p:cm>
  <p:cm authorId="1" idx="1" dt="2018-05-29T13:17:25.661">
    <p:pos x="6000" y="100"/>
    <p:text>I'll ask around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9" name="Shape 7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2" name="Shape 142"/>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9" name="Shape 149"/>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6" name="Shape 156"/>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4" name="Shape 164"/>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1" name="Shape 171"/>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Shape 17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9" name="Shape 17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6" name="Shape 18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Shape 19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From 2 x month to 1 x week</a:t>
            </a:r>
            <a:endParaRPr b="0" i="0" sz="1200" u="none" cap="none" strike="noStrike">
              <a:solidFill>
                <a:schemeClr val="dk1"/>
              </a:solidFill>
              <a:latin typeface="Calibri"/>
              <a:ea typeface="Calibri"/>
              <a:cs typeface="Calibri"/>
              <a:sym typeface="Calibri"/>
            </a:endParaRPr>
          </a:p>
        </p:txBody>
      </p:sp>
      <p:sp>
        <p:nvSpPr>
          <p:cNvPr id="194" name="Shape 19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0" name="Shape 20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7" name="Shape 207"/>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7" name="Shape 8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3" name="Shape 21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Shape 21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0" name="Shape 22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26" name="Shape 22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32" name="Shape 23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38" name="Shape 23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5" name="Shape 245"/>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2" name="Shape 252"/>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Shape 9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Definitions</a:t>
            </a:r>
            <a:endParaRPr b="0" i="0" sz="1200" u="none" cap="none" strike="noStrike">
              <a:solidFill>
                <a:schemeClr val="dk1"/>
              </a:solidFill>
              <a:latin typeface="Calibri"/>
              <a:ea typeface="Calibri"/>
              <a:cs typeface="Calibri"/>
              <a:sym typeface="Calibri"/>
            </a:endParaRPr>
          </a:p>
        </p:txBody>
      </p:sp>
      <p:sp>
        <p:nvSpPr>
          <p:cNvPr id="94" name="Shape 9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1" name="Shape 101"/>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8" name="Shape 108"/>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5" name="Shape 115"/>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Shape 12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2" name="Shape 12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Shape 12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29" name="Shape 12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135" name="Shape 13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Shape 14"/>
          <p:cNvSpPr/>
          <p:nvPr/>
        </p:nvSpPr>
        <p:spPr>
          <a:xfrm>
            <a:off x="-167" y="0"/>
            <a:ext cx="12192029" cy="5863987"/>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5" name="Shape 15"/>
          <p:cNvSpPr txBox="1"/>
          <p:nvPr>
            <p:ph type="ctrTitle"/>
          </p:nvPr>
        </p:nvSpPr>
        <p:spPr>
          <a:xfrm>
            <a:off x="415600" y="719633"/>
            <a:ext cx="11360700" cy="1710000"/>
          </a:xfrm>
          <a:prstGeom prst="rect">
            <a:avLst/>
          </a:prstGeom>
        </p:spPr>
        <p:txBody>
          <a:bodyPr anchorCtr="0" anchor="t" bIns="121900" lIns="121900" spcFirstLastPara="1" rIns="121900" wrap="square" tIns="12190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6" name="Shape 16"/>
          <p:cNvSpPr txBox="1"/>
          <p:nvPr>
            <p:ph idx="1" type="subTitle"/>
          </p:nvPr>
        </p:nvSpPr>
        <p:spPr>
          <a:xfrm>
            <a:off x="415600" y="2504747"/>
            <a:ext cx="5656800" cy="984300"/>
          </a:xfrm>
          <a:prstGeom prst="rect">
            <a:avLst/>
          </a:prstGeom>
        </p:spPr>
        <p:txBody>
          <a:bodyPr anchorCtr="0" anchor="t" bIns="121900" lIns="121900" spcFirstLastPara="1" rIns="121900" wrap="square" tIns="121900"/>
          <a:lstStyle>
            <a:lvl1pPr lvl="0">
              <a:lnSpc>
                <a:spcPct val="100000"/>
              </a:lnSpc>
              <a:spcBef>
                <a:spcPts val="0"/>
              </a:spcBef>
              <a:spcAft>
                <a:spcPts val="0"/>
              </a:spcAft>
              <a:buClr>
                <a:schemeClr val="lt2"/>
              </a:buClr>
              <a:buSzPts val="2100"/>
              <a:buNone/>
              <a:defRPr sz="2100">
                <a:solidFill>
                  <a:schemeClr val="lt2"/>
                </a:solidFill>
              </a:defRPr>
            </a:lvl1pPr>
            <a:lvl2pPr lvl="1">
              <a:lnSpc>
                <a:spcPct val="100000"/>
              </a:lnSpc>
              <a:spcBef>
                <a:spcPts val="0"/>
              </a:spcBef>
              <a:spcAft>
                <a:spcPts val="0"/>
              </a:spcAft>
              <a:buClr>
                <a:schemeClr val="lt2"/>
              </a:buClr>
              <a:buSzPts val="2100"/>
              <a:buNone/>
              <a:defRPr sz="2100">
                <a:solidFill>
                  <a:schemeClr val="lt2"/>
                </a:solidFill>
              </a:defRPr>
            </a:lvl2pPr>
            <a:lvl3pPr lvl="2">
              <a:lnSpc>
                <a:spcPct val="100000"/>
              </a:lnSpc>
              <a:spcBef>
                <a:spcPts val="0"/>
              </a:spcBef>
              <a:spcAft>
                <a:spcPts val="0"/>
              </a:spcAft>
              <a:buClr>
                <a:schemeClr val="lt2"/>
              </a:buClr>
              <a:buSzPts val="2100"/>
              <a:buNone/>
              <a:defRPr sz="2100">
                <a:solidFill>
                  <a:schemeClr val="lt2"/>
                </a:solidFill>
              </a:defRPr>
            </a:lvl3pPr>
            <a:lvl4pPr lvl="3">
              <a:lnSpc>
                <a:spcPct val="100000"/>
              </a:lnSpc>
              <a:spcBef>
                <a:spcPts val="0"/>
              </a:spcBef>
              <a:spcAft>
                <a:spcPts val="0"/>
              </a:spcAft>
              <a:buClr>
                <a:schemeClr val="lt2"/>
              </a:buClr>
              <a:buSzPts val="2100"/>
              <a:buNone/>
              <a:defRPr sz="2100">
                <a:solidFill>
                  <a:schemeClr val="lt2"/>
                </a:solidFill>
              </a:defRPr>
            </a:lvl4pPr>
            <a:lvl5pPr lvl="4">
              <a:lnSpc>
                <a:spcPct val="100000"/>
              </a:lnSpc>
              <a:spcBef>
                <a:spcPts val="0"/>
              </a:spcBef>
              <a:spcAft>
                <a:spcPts val="0"/>
              </a:spcAft>
              <a:buClr>
                <a:schemeClr val="lt2"/>
              </a:buClr>
              <a:buSzPts val="2100"/>
              <a:buNone/>
              <a:defRPr sz="2100">
                <a:solidFill>
                  <a:schemeClr val="lt2"/>
                </a:solidFill>
              </a:defRPr>
            </a:lvl5pPr>
            <a:lvl6pPr lvl="5">
              <a:lnSpc>
                <a:spcPct val="100000"/>
              </a:lnSpc>
              <a:spcBef>
                <a:spcPts val="0"/>
              </a:spcBef>
              <a:spcAft>
                <a:spcPts val="0"/>
              </a:spcAft>
              <a:buClr>
                <a:schemeClr val="lt2"/>
              </a:buClr>
              <a:buSzPts val="2100"/>
              <a:buNone/>
              <a:defRPr sz="2100">
                <a:solidFill>
                  <a:schemeClr val="lt2"/>
                </a:solidFill>
              </a:defRPr>
            </a:lvl6pPr>
            <a:lvl7pPr lvl="6">
              <a:lnSpc>
                <a:spcPct val="100000"/>
              </a:lnSpc>
              <a:spcBef>
                <a:spcPts val="0"/>
              </a:spcBef>
              <a:spcAft>
                <a:spcPts val="0"/>
              </a:spcAft>
              <a:buClr>
                <a:schemeClr val="lt2"/>
              </a:buClr>
              <a:buSzPts val="2100"/>
              <a:buNone/>
              <a:defRPr sz="2100">
                <a:solidFill>
                  <a:schemeClr val="lt2"/>
                </a:solidFill>
              </a:defRPr>
            </a:lvl7pPr>
            <a:lvl8pPr lvl="7">
              <a:lnSpc>
                <a:spcPct val="100000"/>
              </a:lnSpc>
              <a:spcBef>
                <a:spcPts val="0"/>
              </a:spcBef>
              <a:spcAft>
                <a:spcPts val="0"/>
              </a:spcAft>
              <a:buClr>
                <a:schemeClr val="lt2"/>
              </a:buClr>
              <a:buSzPts val="2100"/>
              <a:buNone/>
              <a:defRPr sz="2100">
                <a:solidFill>
                  <a:schemeClr val="lt2"/>
                </a:solidFill>
              </a:defRPr>
            </a:lvl8pPr>
            <a:lvl9pPr lvl="8">
              <a:lnSpc>
                <a:spcPct val="100000"/>
              </a:lnSpc>
              <a:spcBef>
                <a:spcPts val="0"/>
              </a:spcBef>
              <a:spcAft>
                <a:spcPts val="0"/>
              </a:spcAft>
              <a:buClr>
                <a:schemeClr val="lt2"/>
              </a:buClr>
              <a:buSzPts val="2100"/>
              <a:buNone/>
              <a:defRPr sz="2100">
                <a:solidFill>
                  <a:schemeClr val="lt2"/>
                </a:solidFill>
              </a:defRPr>
            </a:lvl9pPr>
          </a:lstStyle>
          <a:p/>
        </p:txBody>
      </p:sp>
      <p:sp>
        <p:nvSpPr>
          <p:cNvPr id="17" name="Shape 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8" name="Shape 58"/>
        <p:cNvGrpSpPr/>
        <p:nvPr/>
      </p:nvGrpSpPr>
      <p:grpSpPr>
        <a:xfrm>
          <a:off x="0" y="0"/>
          <a:ext cx="0" cy="0"/>
          <a:chOff x="0" y="0"/>
          <a:chExt cx="0" cy="0"/>
        </a:xfrm>
      </p:grpSpPr>
      <p:sp>
        <p:nvSpPr>
          <p:cNvPr id="59" name="Shape 59"/>
          <p:cNvSpPr txBox="1"/>
          <p:nvPr>
            <p:ph hasCustomPrompt="1" type="title"/>
          </p:nvPr>
        </p:nvSpPr>
        <p:spPr>
          <a:xfrm>
            <a:off x="415667" y="1108233"/>
            <a:ext cx="7113300" cy="1659600"/>
          </a:xfrm>
          <a:prstGeom prst="rect">
            <a:avLst/>
          </a:prstGeom>
        </p:spPr>
        <p:txBody>
          <a:bodyPr anchorCtr="0" anchor="b" bIns="121900" lIns="121900" spcFirstLastPara="1" rIns="121900" wrap="square" tIns="121900"/>
          <a:lstStyle>
            <a:lvl1pPr lvl="0">
              <a:spcBef>
                <a:spcPts val="0"/>
              </a:spcBef>
              <a:spcAft>
                <a:spcPts val="0"/>
              </a:spcAft>
              <a:buClr>
                <a:schemeClr val="lt1"/>
              </a:buClr>
              <a:buSzPts val="13300"/>
              <a:buNone/>
              <a:defRPr sz="13300">
                <a:solidFill>
                  <a:schemeClr val="lt1"/>
                </a:solidFill>
              </a:defRPr>
            </a:lvl1pPr>
            <a:lvl2pPr lvl="1">
              <a:spcBef>
                <a:spcPts val="0"/>
              </a:spcBef>
              <a:spcAft>
                <a:spcPts val="0"/>
              </a:spcAft>
              <a:buClr>
                <a:schemeClr val="lt1"/>
              </a:buClr>
              <a:buSzPts val="13300"/>
              <a:buNone/>
              <a:defRPr sz="13300">
                <a:solidFill>
                  <a:schemeClr val="lt1"/>
                </a:solidFill>
              </a:defRPr>
            </a:lvl2pPr>
            <a:lvl3pPr lvl="2">
              <a:spcBef>
                <a:spcPts val="0"/>
              </a:spcBef>
              <a:spcAft>
                <a:spcPts val="0"/>
              </a:spcAft>
              <a:buClr>
                <a:schemeClr val="lt1"/>
              </a:buClr>
              <a:buSzPts val="13300"/>
              <a:buNone/>
              <a:defRPr sz="13300">
                <a:solidFill>
                  <a:schemeClr val="lt1"/>
                </a:solidFill>
              </a:defRPr>
            </a:lvl3pPr>
            <a:lvl4pPr lvl="3">
              <a:spcBef>
                <a:spcPts val="0"/>
              </a:spcBef>
              <a:spcAft>
                <a:spcPts val="0"/>
              </a:spcAft>
              <a:buClr>
                <a:schemeClr val="lt1"/>
              </a:buClr>
              <a:buSzPts val="13300"/>
              <a:buNone/>
              <a:defRPr sz="13300">
                <a:solidFill>
                  <a:schemeClr val="lt1"/>
                </a:solidFill>
              </a:defRPr>
            </a:lvl4pPr>
            <a:lvl5pPr lvl="4">
              <a:spcBef>
                <a:spcPts val="0"/>
              </a:spcBef>
              <a:spcAft>
                <a:spcPts val="0"/>
              </a:spcAft>
              <a:buClr>
                <a:schemeClr val="lt1"/>
              </a:buClr>
              <a:buSzPts val="13300"/>
              <a:buNone/>
              <a:defRPr sz="13300">
                <a:solidFill>
                  <a:schemeClr val="lt1"/>
                </a:solidFill>
              </a:defRPr>
            </a:lvl5pPr>
            <a:lvl6pPr lvl="5">
              <a:spcBef>
                <a:spcPts val="0"/>
              </a:spcBef>
              <a:spcAft>
                <a:spcPts val="0"/>
              </a:spcAft>
              <a:buClr>
                <a:schemeClr val="lt1"/>
              </a:buClr>
              <a:buSzPts val="13300"/>
              <a:buNone/>
              <a:defRPr sz="13300">
                <a:solidFill>
                  <a:schemeClr val="lt1"/>
                </a:solidFill>
              </a:defRPr>
            </a:lvl6pPr>
            <a:lvl7pPr lvl="6">
              <a:spcBef>
                <a:spcPts val="0"/>
              </a:spcBef>
              <a:spcAft>
                <a:spcPts val="0"/>
              </a:spcAft>
              <a:buClr>
                <a:schemeClr val="lt1"/>
              </a:buClr>
              <a:buSzPts val="13300"/>
              <a:buNone/>
              <a:defRPr sz="13300">
                <a:solidFill>
                  <a:schemeClr val="lt1"/>
                </a:solidFill>
              </a:defRPr>
            </a:lvl7pPr>
            <a:lvl8pPr lvl="7">
              <a:spcBef>
                <a:spcPts val="0"/>
              </a:spcBef>
              <a:spcAft>
                <a:spcPts val="0"/>
              </a:spcAft>
              <a:buClr>
                <a:schemeClr val="lt1"/>
              </a:buClr>
              <a:buSzPts val="13300"/>
              <a:buNone/>
              <a:defRPr sz="13300">
                <a:solidFill>
                  <a:schemeClr val="lt1"/>
                </a:solidFill>
              </a:defRPr>
            </a:lvl8pPr>
            <a:lvl9pPr lvl="8">
              <a:spcBef>
                <a:spcPts val="0"/>
              </a:spcBef>
              <a:spcAft>
                <a:spcPts val="0"/>
              </a:spcAft>
              <a:buClr>
                <a:schemeClr val="lt1"/>
              </a:buClr>
              <a:buSzPts val="13300"/>
              <a:buNone/>
              <a:defRPr sz="13300">
                <a:solidFill>
                  <a:schemeClr val="lt1"/>
                </a:solidFill>
              </a:defRPr>
            </a:lvl9pPr>
          </a:lstStyle>
          <a:p>
            <a:r>
              <a:t>xx%</a:t>
            </a:r>
          </a:p>
        </p:txBody>
      </p:sp>
      <p:sp>
        <p:nvSpPr>
          <p:cNvPr id="60" name="Shape 60"/>
          <p:cNvSpPr txBox="1"/>
          <p:nvPr>
            <p:ph idx="1" type="body"/>
          </p:nvPr>
        </p:nvSpPr>
        <p:spPr>
          <a:xfrm>
            <a:off x="415600" y="2828567"/>
            <a:ext cx="7113300" cy="1256700"/>
          </a:xfrm>
          <a:prstGeom prst="rect">
            <a:avLst/>
          </a:prstGeom>
        </p:spPr>
        <p:txBody>
          <a:bodyPr anchorCtr="0" anchor="t" bIns="121900" lIns="121900" spcFirstLastPara="1" rIns="121900" wrap="square" tIns="121900"/>
          <a:lstStyle>
            <a:lvl1pPr indent="-336550" lvl="0" marL="457200">
              <a:spcBef>
                <a:spcPts val="0"/>
              </a:spcBef>
              <a:spcAft>
                <a:spcPts val="0"/>
              </a:spcAft>
              <a:buClr>
                <a:schemeClr val="accent2"/>
              </a:buClr>
              <a:buSzPts val="1700"/>
              <a:buChar char="●"/>
              <a:defRPr>
                <a:solidFill>
                  <a:schemeClr val="accent2"/>
                </a:solidFill>
              </a:defRPr>
            </a:lvl1pPr>
            <a:lvl2pPr indent="-323850" lvl="1" marL="914400">
              <a:spcBef>
                <a:spcPts val="2100"/>
              </a:spcBef>
              <a:spcAft>
                <a:spcPts val="0"/>
              </a:spcAft>
              <a:buClr>
                <a:schemeClr val="accent2"/>
              </a:buClr>
              <a:buSzPts val="1500"/>
              <a:buChar char="○"/>
              <a:defRPr>
                <a:solidFill>
                  <a:schemeClr val="accent2"/>
                </a:solidFill>
              </a:defRPr>
            </a:lvl2pPr>
            <a:lvl3pPr indent="-323850" lvl="2" marL="1371600">
              <a:spcBef>
                <a:spcPts val="2100"/>
              </a:spcBef>
              <a:spcAft>
                <a:spcPts val="0"/>
              </a:spcAft>
              <a:buClr>
                <a:schemeClr val="accent2"/>
              </a:buClr>
              <a:buSzPts val="1500"/>
              <a:buChar char="■"/>
              <a:defRPr>
                <a:solidFill>
                  <a:schemeClr val="accent2"/>
                </a:solidFill>
              </a:defRPr>
            </a:lvl3pPr>
            <a:lvl4pPr indent="-323850" lvl="3" marL="1828800">
              <a:spcBef>
                <a:spcPts val="2100"/>
              </a:spcBef>
              <a:spcAft>
                <a:spcPts val="0"/>
              </a:spcAft>
              <a:buClr>
                <a:schemeClr val="accent2"/>
              </a:buClr>
              <a:buSzPts val="1500"/>
              <a:buChar char="●"/>
              <a:defRPr>
                <a:solidFill>
                  <a:schemeClr val="accent2"/>
                </a:solidFill>
              </a:defRPr>
            </a:lvl4pPr>
            <a:lvl5pPr indent="-323850" lvl="4" marL="2286000">
              <a:spcBef>
                <a:spcPts val="2100"/>
              </a:spcBef>
              <a:spcAft>
                <a:spcPts val="0"/>
              </a:spcAft>
              <a:buClr>
                <a:schemeClr val="accent2"/>
              </a:buClr>
              <a:buSzPts val="1500"/>
              <a:buChar char="○"/>
              <a:defRPr>
                <a:solidFill>
                  <a:schemeClr val="accent2"/>
                </a:solidFill>
              </a:defRPr>
            </a:lvl5pPr>
            <a:lvl6pPr indent="-323850" lvl="5" marL="2743200">
              <a:spcBef>
                <a:spcPts val="2100"/>
              </a:spcBef>
              <a:spcAft>
                <a:spcPts val="0"/>
              </a:spcAft>
              <a:buClr>
                <a:schemeClr val="accent2"/>
              </a:buClr>
              <a:buSzPts val="1500"/>
              <a:buChar char="■"/>
              <a:defRPr>
                <a:solidFill>
                  <a:schemeClr val="accent2"/>
                </a:solidFill>
              </a:defRPr>
            </a:lvl6pPr>
            <a:lvl7pPr indent="-323850" lvl="6" marL="3200400">
              <a:spcBef>
                <a:spcPts val="2100"/>
              </a:spcBef>
              <a:spcAft>
                <a:spcPts val="0"/>
              </a:spcAft>
              <a:buClr>
                <a:schemeClr val="accent2"/>
              </a:buClr>
              <a:buSzPts val="1500"/>
              <a:buChar char="●"/>
              <a:defRPr>
                <a:solidFill>
                  <a:schemeClr val="accent2"/>
                </a:solidFill>
              </a:defRPr>
            </a:lvl7pPr>
            <a:lvl8pPr indent="-323850" lvl="7" marL="3657600">
              <a:spcBef>
                <a:spcPts val="2100"/>
              </a:spcBef>
              <a:spcAft>
                <a:spcPts val="0"/>
              </a:spcAft>
              <a:buClr>
                <a:schemeClr val="accent2"/>
              </a:buClr>
              <a:buSzPts val="1500"/>
              <a:buChar char="○"/>
              <a:defRPr>
                <a:solidFill>
                  <a:schemeClr val="accent2"/>
                </a:solidFill>
              </a:defRPr>
            </a:lvl8pPr>
            <a:lvl9pPr indent="-323850" lvl="8" marL="4114800">
              <a:spcBef>
                <a:spcPts val="2100"/>
              </a:spcBef>
              <a:spcAft>
                <a:spcPts val="2100"/>
              </a:spcAft>
              <a:buClr>
                <a:schemeClr val="accent2"/>
              </a:buClr>
              <a:buSzPts val="1500"/>
              <a:buChar char="■"/>
              <a:defRPr>
                <a:solidFill>
                  <a:schemeClr val="accent2"/>
                </a:solidFill>
              </a:defRPr>
            </a:lvl9pPr>
          </a:lstStyle>
          <a:p/>
        </p:txBody>
      </p:sp>
      <p:sp>
        <p:nvSpPr>
          <p:cNvPr id="61" name="Shape 6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2" name="Shape 62"/>
        <p:cNvGrpSpPr/>
        <p:nvPr/>
      </p:nvGrpSpPr>
      <p:grpSpPr>
        <a:xfrm>
          <a:off x="0" y="0"/>
          <a:ext cx="0" cy="0"/>
          <a:chOff x="0" y="0"/>
          <a:chExt cx="0" cy="0"/>
        </a:xfrm>
      </p:grpSpPr>
      <p:sp>
        <p:nvSpPr>
          <p:cNvPr id="63" name="Shape 6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4" name="Shape 64"/>
        <p:cNvGrpSpPr/>
        <p:nvPr/>
      </p:nvGrpSpPr>
      <p:grpSpPr>
        <a:xfrm>
          <a:off x="0" y="0"/>
          <a:ext cx="0" cy="0"/>
          <a:chOff x="0" y="0"/>
          <a:chExt cx="0" cy="0"/>
        </a:xfrm>
      </p:grpSpPr>
      <p:sp>
        <p:nvSpPr>
          <p:cNvPr id="65" name="Shape 6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66" name="Shape 6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21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21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2100"/>
              </a:spcBef>
              <a:spcAft>
                <a:spcPts val="21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0" name="Shape 70"/>
        <p:cNvGrpSpPr/>
        <p:nvPr/>
      </p:nvGrpSpPr>
      <p:grpSpPr>
        <a:xfrm>
          <a:off x="0" y="0"/>
          <a:ext cx="0" cy="0"/>
          <a:chOff x="0" y="0"/>
          <a:chExt cx="0" cy="0"/>
        </a:xfrm>
      </p:grpSpPr>
      <p:sp>
        <p:nvSpPr>
          <p:cNvPr id="71" name="Shape 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72" name="Shape 72"/>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21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21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2100"/>
              </a:spcBef>
              <a:spcAft>
                <a:spcPts val="21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21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21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2100"/>
              </a:spcBef>
              <a:spcAft>
                <a:spcPts val="21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8" name="Shape 18"/>
        <p:cNvGrpSpPr/>
        <p:nvPr/>
      </p:nvGrpSpPr>
      <p:grpSpPr>
        <a:xfrm>
          <a:off x="0" y="0"/>
          <a:ext cx="0" cy="0"/>
          <a:chOff x="0" y="0"/>
          <a:chExt cx="0" cy="0"/>
        </a:xfrm>
      </p:grpSpPr>
      <p:sp>
        <p:nvSpPr>
          <p:cNvPr id="19" name="Shape 19"/>
          <p:cNvSpPr/>
          <p:nvPr/>
        </p:nvSpPr>
        <p:spPr>
          <a:xfrm>
            <a:off x="0" y="64132"/>
            <a:ext cx="12192029" cy="5863987"/>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20" name="Shape 20"/>
          <p:cNvSpPr/>
          <p:nvPr/>
        </p:nvSpPr>
        <p:spPr>
          <a:xfrm>
            <a:off x="0" y="0"/>
            <a:ext cx="12192029" cy="5863987"/>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21" name="Shape 21"/>
          <p:cNvSpPr txBox="1"/>
          <p:nvPr>
            <p:ph type="title"/>
          </p:nvPr>
        </p:nvSpPr>
        <p:spPr>
          <a:xfrm>
            <a:off x="415600" y="719633"/>
            <a:ext cx="11360700" cy="1710000"/>
          </a:xfrm>
          <a:prstGeom prst="rect">
            <a:avLst/>
          </a:prstGeom>
        </p:spPr>
        <p:txBody>
          <a:bodyPr anchorCtr="0" anchor="t" bIns="121900" lIns="121900" spcFirstLastPara="1" rIns="121900" wrap="square" tIns="12190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2" name="Shape 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Shape 24"/>
          <p:cNvSpPr/>
          <p:nvPr/>
        </p:nvSpPr>
        <p:spPr>
          <a:xfrm>
            <a:off x="0" y="0"/>
            <a:ext cx="57519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25" name="Shape 25"/>
          <p:cNvSpPr/>
          <p:nvPr/>
        </p:nvSpPr>
        <p:spPr>
          <a:xfrm>
            <a:off x="0" y="58833"/>
            <a:ext cx="5751356" cy="5865687"/>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6" name="Shape 26"/>
          <p:cNvSpPr/>
          <p:nvPr/>
        </p:nvSpPr>
        <p:spPr>
          <a:xfrm>
            <a:off x="-167" y="0"/>
            <a:ext cx="5755723" cy="5860653"/>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7" name="Shape 27"/>
          <p:cNvSpPr txBox="1"/>
          <p:nvPr>
            <p:ph type="title"/>
          </p:nvPr>
        </p:nvSpPr>
        <p:spPr>
          <a:xfrm>
            <a:off x="415633" y="667900"/>
            <a:ext cx="4941900" cy="3345300"/>
          </a:xfrm>
          <a:prstGeom prst="rect">
            <a:avLst/>
          </a:prstGeom>
        </p:spPr>
        <p:txBody>
          <a:bodyPr anchorCtr="0" anchor="t" bIns="121900" lIns="121900" spcFirstLastPara="1" rIns="121900" wrap="square" tIns="121900"/>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p:txBody>
      </p:sp>
      <p:sp>
        <p:nvSpPr>
          <p:cNvPr id="28" name="Shape 28"/>
          <p:cNvSpPr txBox="1"/>
          <p:nvPr>
            <p:ph idx="1" type="body"/>
          </p:nvPr>
        </p:nvSpPr>
        <p:spPr>
          <a:xfrm>
            <a:off x="6192900" y="667900"/>
            <a:ext cx="5555100" cy="5464800"/>
          </a:xfrm>
          <a:prstGeom prst="rect">
            <a:avLst/>
          </a:prstGeom>
        </p:spPr>
        <p:txBody>
          <a:bodyPr anchorCtr="0" anchor="t" bIns="121900" lIns="121900" spcFirstLastPara="1" rIns="121900" wrap="square" tIns="121900"/>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29" name="Shape 2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Shape 31"/>
          <p:cNvSpPr/>
          <p:nvPr/>
        </p:nvSpPr>
        <p:spPr>
          <a:xfrm>
            <a:off x="0" y="0"/>
            <a:ext cx="12192000" cy="1702800"/>
          </a:xfrm>
          <a:prstGeom prst="rect">
            <a:avLst/>
          </a:prstGeom>
          <a:solidFill>
            <a:schemeClr val="dk1"/>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2" name="Shape 32"/>
          <p:cNvSpPr txBox="1"/>
          <p:nvPr>
            <p:ph type="title"/>
          </p:nvPr>
        </p:nvSpPr>
        <p:spPr>
          <a:xfrm>
            <a:off x="415633" y="667900"/>
            <a:ext cx="11360700" cy="831600"/>
          </a:xfrm>
          <a:prstGeom prst="rect">
            <a:avLst/>
          </a:prstGeom>
        </p:spPr>
        <p:txBody>
          <a:bodyPr anchorCtr="0" anchor="t" bIns="121900" lIns="121900" spcFirstLastPara="1" rIns="121900" wrap="square" tIns="121900"/>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p:txBody>
      </p:sp>
      <p:sp>
        <p:nvSpPr>
          <p:cNvPr id="33" name="Shape 33"/>
          <p:cNvSpPr txBox="1"/>
          <p:nvPr>
            <p:ph idx="1" type="body"/>
          </p:nvPr>
        </p:nvSpPr>
        <p:spPr>
          <a:xfrm>
            <a:off x="415600" y="2007600"/>
            <a:ext cx="5333100" cy="4101600"/>
          </a:xfrm>
          <a:prstGeom prst="rect">
            <a:avLst/>
          </a:prstGeom>
        </p:spPr>
        <p:txBody>
          <a:bodyPr anchorCtr="0" anchor="t" bIns="121900" lIns="121900" spcFirstLastPara="1" rIns="121900" wrap="square" tIns="121900"/>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34" name="Shape 34"/>
          <p:cNvSpPr txBox="1"/>
          <p:nvPr>
            <p:ph idx="2" type="body"/>
          </p:nvPr>
        </p:nvSpPr>
        <p:spPr>
          <a:xfrm>
            <a:off x="6443200" y="2007600"/>
            <a:ext cx="5333100" cy="4101600"/>
          </a:xfrm>
          <a:prstGeom prst="rect">
            <a:avLst/>
          </a:prstGeom>
        </p:spPr>
        <p:txBody>
          <a:bodyPr anchorCtr="0" anchor="t" bIns="121900" lIns="121900" spcFirstLastPara="1" rIns="121900" wrap="square" tIns="121900"/>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35" name="Shape 3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Shape 37"/>
          <p:cNvSpPr/>
          <p:nvPr/>
        </p:nvSpPr>
        <p:spPr>
          <a:xfrm>
            <a:off x="0" y="0"/>
            <a:ext cx="12192000" cy="1702800"/>
          </a:xfrm>
          <a:prstGeom prst="rect">
            <a:avLst/>
          </a:prstGeom>
          <a:solidFill>
            <a:schemeClr val="dk1"/>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8" name="Shape 38"/>
          <p:cNvSpPr txBox="1"/>
          <p:nvPr>
            <p:ph type="title"/>
          </p:nvPr>
        </p:nvSpPr>
        <p:spPr>
          <a:xfrm>
            <a:off x="415633" y="667900"/>
            <a:ext cx="11360700" cy="831600"/>
          </a:xfrm>
          <a:prstGeom prst="rect">
            <a:avLst/>
          </a:prstGeom>
        </p:spPr>
        <p:txBody>
          <a:bodyPr anchorCtr="0" anchor="t" bIns="121900" lIns="121900" spcFirstLastPara="1" rIns="121900" wrap="square" tIns="121900"/>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p:txBody>
      </p:sp>
      <p:sp>
        <p:nvSpPr>
          <p:cNvPr id="39" name="Shape 3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0" name="Shape 40"/>
        <p:cNvGrpSpPr/>
        <p:nvPr/>
      </p:nvGrpSpPr>
      <p:grpSpPr>
        <a:xfrm>
          <a:off x="0" y="0"/>
          <a:ext cx="0" cy="0"/>
          <a:chOff x="0" y="0"/>
          <a:chExt cx="0" cy="0"/>
        </a:xfrm>
      </p:grpSpPr>
      <p:sp>
        <p:nvSpPr>
          <p:cNvPr id="41" name="Shape 41"/>
          <p:cNvSpPr/>
          <p:nvPr/>
        </p:nvSpPr>
        <p:spPr>
          <a:xfrm>
            <a:off x="0" y="0"/>
            <a:ext cx="50193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2" name="Shape 42"/>
          <p:cNvSpPr txBox="1"/>
          <p:nvPr>
            <p:ph type="title"/>
          </p:nvPr>
        </p:nvSpPr>
        <p:spPr>
          <a:xfrm>
            <a:off x="415633" y="667900"/>
            <a:ext cx="4170000" cy="2438700"/>
          </a:xfrm>
          <a:prstGeom prst="rect">
            <a:avLst/>
          </a:prstGeom>
        </p:spPr>
        <p:txBody>
          <a:bodyPr anchorCtr="0" anchor="t" bIns="121900" lIns="121900" spcFirstLastPara="1" rIns="121900" wrap="square" tIns="121900"/>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p:txBody>
      </p:sp>
      <p:sp>
        <p:nvSpPr>
          <p:cNvPr id="43" name="Shape 43"/>
          <p:cNvSpPr txBox="1"/>
          <p:nvPr>
            <p:ph idx="1" type="body"/>
          </p:nvPr>
        </p:nvSpPr>
        <p:spPr>
          <a:xfrm>
            <a:off x="415600" y="3187533"/>
            <a:ext cx="4170000" cy="3063900"/>
          </a:xfrm>
          <a:prstGeom prst="rect">
            <a:avLst/>
          </a:prstGeom>
        </p:spPr>
        <p:txBody>
          <a:bodyPr anchorCtr="0" anchor="t" bIns="121900" lIns="121900" spcFirstLastPara="1" rIns="121900" wrap="square" tIns="121900"/>
          <a:lstStyle>
            <a:lvl1pPr indent="-336550" lvl="0" marL="457200">
              <a:spcBef>
                <a:spcPts val="0"/>
              </a:spcBef>
              <a:spcAft>
                <a:spcPts val="0"/>
              </a:spcAft>
              <a:buClr>
                <a:schemeClr val="accent2"/>
              </a:buClr>
              <a:buSzPts val="1700"/>
              <a:buChar char="●"/>
              <a:defRPr>
                <a:solidFill>
                  <a:schemeClr val="accent2"/>
                </a:solidFill>
              </a:defRPr>
            </a:lvl1pPr>
            <a:lvl2pPr indent="-323850" lvl="1" marL="914400">
              <a:spcBef>
                <a:spcPts val="2100"/>
              </a:spcBef>
              <a:spcAft>
                <a:spcPts val="0"/>
              </a:spcAft>
              <a:buClr>
                <a:schemeClr val="accent2"/>
              </a:buClr>
              <a:buSzPts val="1500"/>
              <a:buChar char="○"/>
              <a:defRPr>
                <a:solidFill>
                  <a:schemeClr val="accent2"/>
                </a:solidFill>
              </a:defRPr>
            </a:lvl2pPr>
            <a:lvl3pPr indent="-323850" lvl="2" marL="1371600">
              <a:spcBef>
                <a:spcPts val="2100"/>
              </a:spcBef>
              <a:spcAft>
                <a:spcPts val="0"/>
              </a:spcAft>
              <a:buClr>
                <a:schemeClr val="accent2"/>
              </a:buClr>
              <a:buSzPts val="1500"/>
              <a:buChar char="■"/>
              <a:defRPr>
                <a:solidFill>
                  <a:schemeClr val="accent2"/>
                </a:solidFill>
              </a:defRPr>
            </a:lvl3pPr>
            <a:lvl4pPr indent="-323850" lvl="3" marL="1828800">
              <a:spcBef>
                <a:spcPts val="2100"/>
              </a:spcBef>
              <a:spcAft>
                <a:spcPts val="0"/>
              </a:spcAft>
              <a:buClr>
                <a:schemeClr val="accent2"/>
              </a:buClr>
              <a:buSzPts val="1500"/>
              <a:buChar char="●"/>
              <a:defRPr>
                <a:solidFill>
                  <a:schemeClr val="accent2"/>
                </a:solidFill>
              </a:defRPr>
            </a:lvl4pPr>
            <a:lvl5pPr indent="-323850" lvl="4" marL="2286000">
              <a:spcBef>
                <a:spcPts val="2100"/>
              </a:spcBef>
              <a:spcAft>
                <a:spcPts val="0"/>
              </a:spcAft>
              <a:buClr>
                <a:schemeClr val="accent2"/>
              </a:buClr>
              <a:buSzPts val="1500"/>
              <a:buChar char="○"/>
              <a:defRPr>
                <a:solidFill>
                  <a:schemeClr val="accent2"/>
                </a:solidFill>
              </a:defRPr>
            </a:lvl5pPr>
            <a:lvl6pPr indent="-323850" lvl="5" marL="2743200">
              <a:spcBef>
                <a:spcPts val="2100"/>
              </a:spcBef>
              <a:spcAft>
                <a:spcPts val="0"/>
              </a:spcAft>
              <a:buClr>
                <a:schemeClr val="accent2"/>
              </a:buClr>
              <a:buSzPts val="1500"/>
              <a:buChar char="■"/>
              <a:defRPr>
                <a:solidFill>
                  <a:schemeClr val="accent2"/>
                </a:solidFill>
              </a:defRPr>
            </a:lvl6pPr>
            <a:lvl7pPr indent="-323850" lvl="6" marL="3200400">
              <a:spcBef>
                <a:spcPts val="2100"/>
              </a:spcBef>
              <a:spcAft>
                <a:spcPts val="0"/>
              </a:spcAft>
              <a:buClr>
                <a:schemeClr val="accent2"/>
              </a:buClr>
              <a:buSzPts val="1500"/>
              <a:buChar char="●"/>
              <a:defRPr>
                <a:solidFill>
                  <a:schemeClr val="accent2"/>
                </a:solidFill>
              </a:defRPr>
            </a:lvl7pPr>
            <a:lvl8pPr indent="-323850" lvl="7" marL="3657600">
              <a:spcBef>
                <a:spcPts val="2100"/>
              </a:spcBef>
              <a:spcAft>
                <a:spcPts val="0"/>
              </a:spcAft>
              <a:buClr>
                <a:schemeClr val="accent2"/>
              </a:buClr>
              <a:buSzPts val="1500"/>
              <a:buChar char="○"/>
              <a:defRPr>
                <a:solidFill>
                  <a:schemeClr val="accent2"/>
                </a:solidFill>
              </a:defRPr>
            </a:lvl8pPr>
            <a:lvl9pPr indent="-323850" lvl="8" marL="4114800">
              <a:spcBef>
                <a:spcPts val="2100"/>
              </a:spcBef>
              <a:spcAft>
                <a:spcPts val="2100"/>
              </a:spcAft>
              <a:buClr>
                <a:schemeClr val="accent2"/>
              </a:buClr>
              <a:buSzPts val="1500"/>
              <a:buChar char="■"/>
              <a:defRPr>
                <a:solidFill>
                  <a:schemeClr val="accent2"/>
                </a:solidFill>
              </a:defRPr>
            </a:lvl9pPr>
          </a:lstStyle>
          <a:p/>
        </p:txBody>
      </p:sp>
      <p:sp>
        <p:nvSpPr>
          <p:cNvPr id="44" name="Shape 4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5" name="Shape 45"/>
        <p:cNvGrpSpPr/>
        <p:nvPr/>
      </p:nvGrpSpPr>
      <p:grpSpPr>
        <a:xfrm>
          <a:off x="0" y="0"/>
          <a:ext cx="0" cy="0"/>
          <a:chOff x="0" y="0"/>
          <a:chExt cx="0" cy="0"/>
        </a:xfrm>
      </p:grpSpPr>
      <p:sp>
        <p:nvSpPr>
          <p:cNvPr id="46" name="Shape 46"/>
          <p:cNvSpPr txBox="1"/>
          <p:nvPr>
            <p:ph type="title"/>
          </p:nvPr>
        </p:nvSpPr>
        <p:spPr>
          <a:xfrm>
            <a:off x="415567" y="1064800"/>
            <a:ext cx="8330400" cy="4728300"/>
          </a:xfrm>
          <a:prstGeom prst="rect">
            <a:avLst/>
          </a:prstGeom>
        </p:spPr>
        <p:txBody>
          <a:bodyPr anchorCtr="0" anchor="ctr" bIns="121900" lIns="121900" spcFirstLastPara="1" rIns="121900" wrap="square" tIns="12190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7" name="Shape 4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Shape 49"/>
          <p:cNvSpPr/>
          <p:nvPr/>
        </p:nvSpPr>
        <p:spPr>
          <a:xfrm>
            <a:off x="0" y="0"/>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50" name="Shape 50"/>
          <p:cNvSpPr txBox="1"/>
          <p:nvPr>
            <p:ph type="title"/>
          </p:nvPr>
        </p:nvSpPr>
        <p:spPr>
          <a:xfrm>
            <a:off x="415067" y="667900"/>
            <a:ext cx="4939200" cy="2732700"/>
          </a:xfrm>
          <a:prstGeom prst="rect">
            <a:avLst/>
          </a:prstGeom>
        </p:spPr>
        <p:txBody>
          <a:bodyPr anchorCtr="0" anchor="t" bIns="121900" lIns="121900" spcFirstLastPara="1" rIns="121900" wrap="square" tIns="121900"/>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p:txBody>
      </p:sp>
      <p:sp>
        <p:nvSpPr>
          <p:cNvPr id="51" name="Shape 51"/>
          <p:cNvSpPr txBox="1"/>
          <p:nvPr>
            <p:ph idx="1" type="subTitle"/>
          </p:nvPr>
        </p:nvSpPr>
        <p:spPr>
          <a:xfrm>
            <a:off x="406400" y="3502300"/>
            <a:ext cx="4939200" cy="1235700"/>
          </a:xfrm>
          <a:prstGeom prst="rect">
            <a:avLst/>
          </a:prstGeom>
        </p:spPr>
        <p:txBody>
          <a:bodyPr anchorCtr="0" anchor="t" bIns="121900" lIns="121900" spcFirstLastPara="1" rIns="121900" wrap="square" tIns="121900"/>
          <a:lstStyle>
            <a:lvl1pPr lvl="0">
              <a:lnSpc>
                <a:spcPct val="100000"/>
              </a:lnSpc>
              <a:spcBef>
                <a:spcPts val="0"/>
              </a:spcBef>
              <a:spcAft>
                <a:spcPts val="0"/>
              </a:spcAft>
              <a:buClr>
                <a:schemeClr val="accent2"/>
              </a:buClr>
              <a:buSzPts val="2100"/>
              <a:buNone/>
              <a:defRPr sz="2100">
                <a:solidFill>
                  <a:schemeClr val="accent2"/>
                </a:solidFill>
              </a:defRPr>
            </a:lvl1pPr>
            <a:lvl2pPr lvl="1">
              <a:lnSpc>
                <a:spcPct val="100000"/>
              </a:lnSpc>
              <a:spcBef>
                <a:spcPts val="0"/>
              </a:spcBef>
              <a:spcAft>
                <a:spcPts val="0"/>
              </a:spcAft>
              <a:buClr>
                <a:schemeClr val="accent2"/>
              </a:buClr>
              <a:buSzPts val="2100"/>
              <a:buNone/>
              <a:defRPr sz="2100">
                <a:solidFill>
                  <a:schemeClr val="accent2"/>
                </a:solidFill>
              </a:defRPr>
            </a:lvl2pPr>
            <a:lvl3pPr lvl="2">
              <a:lnSpc>
                <a:spcPct val="100000"/>
              </a:lnSpc>
              <a:spcBef>
                <a:spcPts val="0"/>
              </a:spcBef>
              <a:spcAft>
                <a:spcPts val="0"/>
              </a:spcAft>
              <a:buClr>
                <a:schemeClr val="accent2"/>
              </a:buClr>
              <a:buSzPts val="2100"/>
              <a:buNone/>
              <a:defRPr sz="2100">
                <a:solidFill>
                  <a:schemeClr val="accent2"/>
                </a:solidFill>
              </a:defRPr>
            </a:lvl3pPr>
            <a:lvl4pPr lvl="3">
              <a:lnSpc>
                <a:spcPct val="100000"/>
              </a:lnSpc>
              <a:spcBef>
                <a:spcPts val="0"/>
              </a:spcBef>
              <a:spcAft>
                <a:spcPts val="0"/>
              </a:spcAft>
              <a:buClr>
                <a:schemeClr val="accent2"/>
              </a:buClr>
              <a:buSzPts val="2100"/>
              <a:buNone/>
              <a:defRPr sz="2100">
                <a:solidFill>
                  <a:schemeClr val="accent2"/>
                </a:solidFill>
              </a:defRPr>
            </a:lvl4pPr>
            <a:lvl5pPr lvl="4">
              <a:lnSpc>
                <a:spcPct val="100000"/>
              </a:lnSpc>
              <a:spcBef>
                <a:spcPts val="0"/>
              </a:spcBef>
              <a:spcAft>
                <a:spcPts val="0"/>
              </a:spcAft>
              <a:buClr>
                <a:schemeClr val="accent2"/>
              </a:buClr>
              <a:buSzPts val="2100"/>
              <a:buNone/>
              <a:defRPr sz="2100">
                <a:solidFill>
                  <a:schemeClr val="accent2"/>
                </a:solidFill>
              </a:defRPr>
            </a:lvl5pPr>
            <a:lvl6pPr lvl="5">
              <a:lnSpc>
                <a:spcPct val="100000"/>
              </a:lnSpc>
              <a:spcBef>
                <a:spcPts val="0"/>
              </a:spcBef>
              <a:spcAft>
                <a:spcPts val="0"/>
              </a:spcAft>
              <a:buClr>
                <a:schemeClr val="accent2"/>
              </a:buClr>
              <a:buSzPts val="2100"/>
              <a:buNone/>
              <a:defRPr sz="2100">
                <a:solidFill>
                  <a:schemeClr val="accent2"/>
                </a:solidFill>
              </a:defRPr>
            </a:lvl6pPr>
            <a:lvl7pPr lvl="6">
              <a:lnSpc>
                <a:spcPct val="100000"/>
              </a:lnSpc>
              <a:spcBef>
                <a:spcPts val="0"/>
              </a:spcBef>
              <a:spcAft>
                <a:spcPts val="0"/>
              </a:spcAft>
              <a:buClr>
                <a:schemeClr val="accent2"/>
              </a:buClr>
              <a:buSzPts val="2100"/>
              <a:buNone/>
              <a:defRPr sz="2100">
                <a:solidFill>
                  <a:schemeClr val="accent2"/>
                </a:solidFill>
              </a:defRPr>
            </a:lvl7pPr>
            <a:lvl8pPr lvl="7">
              <a:lnSpc>
                <a:spcPct val="100000"/>
              </a:lnSpc>
              <a:spcBef>
                <a:spcPts val="0"/>
              </a:spcBef>
              <a:spcAft>
                <a:spcPts val="0"/>
              </a:spcAft>
              <a:buClr>
                <a:schemeClr val="accent2"/>
              </a:buClr>
              <a:buSzPts val="2100"/>
              <a:buNone/>
              <a:defRPr sz="2100">
                <a:solidFill>
                  <a:schemeClr val="accent2"/>
                </a:solidFill>
              </a:defRPr>
            </a:lvl8pPr>
            <a:lvl9pPr lvl="8">
              <a:lnSpc>
                <a:spcPct val="100000"/>
              </a:lnSpc>
              <a:spcBef>
                <a:spcPts val="0"/>
              </a:spcBef>
              <a:spcAft>
                <a:spcPts val="0"/>
              </a:spcAft>
              <a:buClr>
                <a:schemeClr val="accent2"/>
              </a:buClr>
              <a:buSzPts val="2100"/>
              <a:buNone/>
              <a:defRPr sz="2100">
                <a:solidFill>
                  <a:schemeClr val="accent2"/>
                </a:solidFill>
              </a:defRPr>
            </a:lvl9pPr>
          </a:lstStyle>
          <a:p/>
        </p:txBody>
      </p:sp>
      <p:sp>
        <p:nvSpPr>
          <p:cNvPr id="52" name="Shape 52"/>
          <p:cNvSpPr txBox="1"/>
          <p:nvPr>
            <p:ph idx="2" type="body"/>
          </p:nvPr>
        </p:nvSpPr>
        <p:spPr>
          <a:xfrm>
            <a:off x="6505367" y="667900"/>
            <a:ext cx="5271900" cy="5481900"/>
          </a:xfrm>
          <a:prstGeom prst="rect">
            <a:avLst/>
          </a:prstGeom>
        </p:spPr>
        <p:txBody>
          <a:bodyPr anchorCtr="0" anchor="t" bIns="121900" lIns="121900" spcFirstLastPara="1" rIns="121900" wrap="square" tIns="121900"/>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53" name="Shape 5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4" name="Shape 54"/>
        <p:cNvGrpSpPr/>
        <p:nvPr/>
      </p:nvGrpSpPr>
      <p:grpSpPr>
        <a:xfrm>
          <a:off x="0" y="0"/>
          <a:ext cx="0" cy="0"/>
          <a:chOff x="0" y="0"/>
          <a:chExt cx="0" cy="0"/>
        </a:xfrm>
      </p:grpSpPr>
      <p:sp>
        <p:nvSpPr>
          <p:cNvPr id="55" name="Shape 55"/>
          <p:cNvSpPr/>
          <p:nvPr/>
        </p:nvSpPr>
        <p:spPr>
          <a:xfrm>
            <a:off x="0" y="5825333"/>
            <a:ext cx="12192000" cy="1032300"/>
          </a:xfrm>
          <a:prstGeom prst="rect">
            <a:avLst/>
          </a:prstGeom>
          <a:solidFill>
            <a:schemeClr val="dk1"/>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56" name="Shape 56"/>
          <p:cNvSpPr txBox="1"/>
          <p:nvPr>
            <p:ph idx="1" type="body"/>
          </p:nvPr>
        </p:nvSpPr>
        <p:spPr>
          <a:xfrm>
            <a:off x="415600" y="6028533"/>
            <a:ext cx="10639200" cy="614100"/>
          </a:xfrm>
          <a:prstGeom prst="rect">
            <a:avLst/>
          </a:prstGeom>
        </p:spPr>
        <p:txBody>
          <a:bodyPr anchorCtr="0" anchor="ctr" bIns="121900" lIns="121900" spcFirstLastPara="1" rIns="121900" wrap="square" tIns="121900"/>
          <a:lstStyle>
            <a:lvl1pPr indent="-228600" lvl="0" marL="457200">
              <a:lnSpc>
                <a:spcPct val="100000"/>
              </a:lnSpc>
              <a:spcBef>
                <a:spcPts val="0"/>
              </a:spcBef>
              <a:spcAft>
                <a:spcPts val="0"/>
              </a:spcAft>
              <a:buClr>
                <a:schemeClr val="lt1"/>
              </a:buClr>
              <a:buSzPts val="1700"/>
              <a:buFont typeface="Merriweather"/>
              <a:buNone/>
              <a:defRPr>
                <a:solidFill>
                  <a:schemeClr val="lt1"/>
                </a:solidFill>
                <a:latin typeface="Merriweather"/>
                <a:ea typeface="Merriweather"/>
                <a:cs typeface="Merriweather"/>
                <a:sym typeface="Merriweather"/>
              </a:defRPr>
            </a:lvl1pPr>
          </a:lstStyle>
          <a:p/>
        </p:txBody>
      </p:sp>
      <p:sp>
        <p:nvSpPr>
          <p:cNvPr id="57" name="Shape 5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9pPr>
          </a:lstStyle>
          <a:p/>
        </p:txBody>
      </p:sp>
      <p:sp>
        <p:nvSpPr>
          <p:cNvPr id="11" name="Shape 1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336550" lvl="0" marL="45720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1pPr>
            <a:lvl2pPr indent="-323850" lvl="1" marL="91440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2pPr>
            <a:lvl3pPr indent="-323850" lvl="2" marL="137160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3pPr>
            <a:lvl4pPr indent="-323850" lvl="3" marL="182880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4pPr>
            <a:lvl5pPr indent="-323850" lvl="4" marL="228600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5pPr>
            <a:lvl6pPr indent="-323850" lvl="5" marL="274320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6pPr>
            <a:lvl7pPr indent="-323850" lvl="6" marL="320040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7pPr>
            <a:lvl8pPr indent="-323850" lvl="7" marL="3657600">
              <a:lnSpc>
                <a:spcPct val="115000"/>
              </a:lnSpc>
              <a:spcBef>
                <a:spcPts val="2100"/>
              </a:spcBef>
              <a:spcAft>
                <a:spcPts val="0"/>
              </a:spcAft>
              <a:buClr>
                <a:schemeClr val="dk2"/>
              </a:buClr>
              <a:buSzPts val="1500"/>
              <a:buFont typeface="Roboto"/>
              <a:buChar char="○"/>
              <a:defRPr sz="1500">
                <a:solidFill>
                  <a:schemeClr val="dk2"/>
                </a:solidFill>
                <a:latin typeface="Roboto"/>
                <a:ea typeface="Roboto"/>
                <a:cs typeface="Roboto"/>
                <a:sym typeface="Roboto"/>
              </a:defRPr>
            </a:lvl8pPr>
            <a:lvl9pPr indent="-323850" lvl="8" marL="4114800">
              <a:lnSpc>
                <a:spcPct val="115000"/>
              </a:lnSpc>
              <a:spcBef>
                <a:spcPts val="2100"/>
              </a:spcBef>
              <a:spcAft>
                <a:spcPts val="2100"/>
              </a:spcAft>
              <a:buClr>
                <a:schemeClr val="dk2"/>
              </a:buClr>
              <a:buSzPts val="1500"/>
              <a:buFont typeface="Roboto"/>
              <a:buChar char="■"/>
              <a:defRPr sz="1500">
                <a:solidFill>
                  <a:schemeClr val="dk2"/>
                </a:solidFill>
                <a:latin typeface="Roboto"/>
                <a:ea typeface="Roboto"/>
                <a:cs typeface="Roboto"/>
                <a:sym typeface="Roboto"/>
              </a:defRPr>
            </a:lvl9pPr>
          </a:lstStyle>
          <a:p/>
        </p:txBody>
      </p:sp>
      <p:sp>
        <p:nvSpPr>
          <p:cNvPr id="12" name="Shape 1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ctrTitle"/>
          </p:nvPr>
        </p:nvSpPr>
        <p:spPr>
          <a:xfrm>
            <a:off x="415650" y="511283"/>
            <a:ext cx="11360700" cy="1710000"/>
          </a:xfrm>
          <a:prstGeom prst="rect">
            <a:avLst/>
          </a:prstGeom>
          <a:noFill/>
          <a:ln cap="flat" cmpd="sng" w="38100">
            <a:solidFill>
              <a:srgbClr val="000000"/>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Frequency, Intensity, Duration, </a:t>
            </a:r>
            <a:endParaRPr b="0" i="0" sz="60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Oh My!</a:t>
            </a:r>
            <a:endParaRPr b="0" i="0" sz="6000" u="none" cap="none" strike="noStrike">
              <a:solidFill>
                <a:schemeClr val="dk1"/>
              </a:solidFill>
              <a:latin typeface="Calibri"/>
              <a:ea typeface="Calibri"/>
              <a:cs typeface="Calibri"/>
              <a:sym typeface="Calibri"/>
            </a:endParaRPr>
          </a:p>
        </p:txBody>
      </p:sp>
      <p:sp>
        <p:nvSpPr>
          <p:cNvPr id="82" name="Shape 82"/>
          <p:cNvSpPr txBox="1"/>
          <p:nvPr>
            <p:ph idx="1" type="subTitle"/>
          </p:nvPr>
        </p:nvSpPr>
        <p:spPr>
          <a:xfrm>
            <a:off x="415600" y="2504747"/>
            <a:ext cx="5656800" cy="984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Tracy Meehan, DTH</a:t>
            </a:r>
            <a:endParaRPr/>
          </a:p>
          <a:p>
            <a:pPr indent="0" lvl="0" marL="0" marR="0" rtl="0" algn="ctr">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Sara Edwards, DTV</a:t>
            </a:r>
            <a:endParaRPr/>
          </a:p>
          <a:p>
            <a:pPr indent="0" lvl="0" marL="0" marR="0" rtl="0" algn="ctr">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Mini Camp 2018</a:t>
            </a:r>
            <a:endParaRPr b="0" i="0" sz="2400" u="none" cap="none" strike="noStrike">
              <a:solidFill>
                <a:schemeClr val="dk1"/>
              </a:solidFill>
              <a:latin typeface="Calibri"/>
              <a:ea typeface="Calibri"/>
              <a:cs typeface="Calibri"/>
              <a:sym typeface="Calibri"/>
            </a:endParaRPr>
          </a:p>
        </p:txBody>
      </p:sp>
      <p:sp>
        <p:nvSpPr>
          <p:cNvPr id="83" name="Shape 83"/>
          <p:cNvSpPr txBox="1"/>
          <p:nvPr/>
        </p:nvSpPr>
        <p:spPr>
          <a:xfrm>
            <a:off x="535600" y="5121800"/>
            <a:ext cx="5416800" cy="22014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US" sz="1200">
                <a:solidFill>
                  <a:schemeClr val="dk1"/>
                </a:solidFill>
                <a:latin typeface="Georgia"/>
                <a:ea typeface="Georgia"/>
                <a:cs typeface="Georgia"/>
                <a:sym typeface="Georgia"/>
              </a:rPr>
              <a:t>T</a:t>
            </a:r>
            <a:r>
              <a:rPr lang="en-US" sz="1200">
                <a:solidFill>
                  <a:srgbClr val="A2BCFF"/>
                </a:solidFill>
                <a:latin typeface="Georgia"/>
                <a:ea typeface="Georgia"/>
                <a:cs typeface="Georgia"/>
                <a:sym typeface="Georgia"/>
              </a:rPr>
              <a:t>he contents of this presentation, were developed under a grant from the US Department of Education, #H325140108. However, those contents do not necessarily represent the policy of the US Department of Education, and you should not assume endorsement by the Federal Government.</a:t>
            </a:r>
            <a:endParaRPr sz="1200">
              <a:solidFill>
                <a:srgbClr val="A2BCFF"/>
              </a:solidFill>
              <a:latin typeface="Georgia"/>
              <a:ea typeface="Georgia"/>
              <a:cs typeface="Georgia"/>
              <a:sym typeface="Georgia"/>
            </a:endParaRPr>
          </a:p>
        </p:txBody>
      </p:sp>
      <p:pic>
        <p:nvPicPr>
          <p:cNvPr id="84" name="Shape 84"/>
          <p:cNvPicPr preferRelativeResize="0"/>
          <p:nvPr/>
        </p:nvPicPr>
        <p:blipFill>
          <a:blip r:embed="rId3">
            <a:alphaModFix/>
          </a:blip>
          <a:stretch>
            <a:fillRect/>
          </a:stretch>
        </p:blipFill>
        <p:spPr>
          <a:xfrm>
            <a:off x="10157275" y="4428563"/>
            <a:ext cx="1905000" cy="2333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190975" y="365125"/>
            <a:ext cx="111627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a:spcBef>
                <a:spcPts val="0"/>
              </a:spcBef>
              <a:spcAft>
                <a:spcPts val="0"/>
              </a:spcAft>
              <a:buNone/>
            </a:pPr>
            <a:r>
              <a:rPr lang="en-US" sz="4800"/>
              <a:t>Written Developmental Justification of Need:  PROCESS</a:t>
            </a:r>
            <a:endParaRPr sz="4800"/>
          </a:p>
        </p:txBody>
      </p:sp>
      <p:sp>
        <p:nvSpPr>
          <p:cNvPr id="145" name="Shape 145"/>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a:spcBef>
                <a:spcPts val="1000"/>
              </a:spcBef>
              <a:spcAft>
                <a:spcPts val="0"/>
              </a:spcAft>
              <a:buNone/>
            </a:pPr>
            <a:r>
              <a:rPr lang="en-US" sz="3000"/>
              <a:t>Providers write up the appropriate form and submit to the SC.  </a:t>
            </a:r>
            <a:endParaRPr sz="3000"/>
          </a:p>
          <a:p>
            <a:pPr indent="0" lvl="0" marL="0">
              <a:spcBef>
                <a:spcPts val="2100"/>
              </a:spcBef>
              <a:spcAft>
                <a:spcPts val="0"/>
              </a:spcAft>
              <a:buNone/>
            </a:pPr>
            <a:r>
              <a:rPr lang="en-US" sz="3000"/>
              <a:t>SC will convene an IFSP meeting.  </a:t>
            </a:r>
            <a:endParaRPr sz="3000"/>
          </a:p>
          <a:p>
            <a:pPr indent="0" lvl="0" marL="0">
              <a:spcBef>
                <a:spcPts val="2100"/>
              </a:spcBef>
              <a:spcAft>
                <a:spcPts val="0"/>
              </a:spcAft>
              <a:buNone/>
            </a:pPr>
            <a:r>
              <a:rPr lang="en-US" sz="3000"/>
              <a:t>If changes are being recommended after the first 3 months services have been delivered:</a:t>
            </a:r>
            <a:endParaRPr sz="3000"/>
          </a:p>
          <a:p>
            <a:pPr indent="0" lvl="0" marL="0">
              <a:spcBef>
                <a:spcPts val="2100"/>
              </a:spcBef>
              <a:spcAft>
                <a:spcPts val="0"/>
              </a:spcAft>
              <a:buNone/>
            </a:pPr>
            <a:r>
              <a:rPr lang="en-US" sz="3000"/>
              <a:t>	current multidisciplinary team must participate and team </a:t>
            </a:r>
            <a:r>
              <a:rPr lang="en-US" sz="3000"/>
              <a:t>consensus</a:t>
            </a:r>
            <a:endParaRPr sz="3000"/>
          </a:p>
          <a:p>
            <a:pPr indent="0" lvl="0" marL="0">
              <a:spcBef>
                <a:spcPts val="2100"/>
              </a:spcBef>
              <a:spcAft>
                <a:spcPts val="0"/>
              </a:spcAft>
              <a:buNone/>
            </a:pPr>
            <a:r>
              <a:rPr lang="en-US" sz="3000"/>
              <a:t>      parents must agree</a:t>
            </a:r>
            <a:r>
              <a:rPr lang="en-US"/>
              <a:t> </a:t>
            </a:r>
            <a:endParaRPr/>
          </a:p>
          <a:p>
            <a:pPr indent="0" lvl="0" marL="0">
              <a:spcBef>
                <a:spcPts val="2100"/>
              </a:spcBef>
              <a:spcAft>
                <a:spcPts val="2100"/>
              </a:spcAft>
              <a:buNone/>
            </a:pPr>
            <a:r>
              <a:rPr lang="en-US"/>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50" name="Shape 150"/>
        <p:cNvGrpSpPr/>
        <p:nvPr/>
      </p:nvGrpSpPr>
      <p:grpSpPr>
        <a:xfrm>
          <a:off x="0" y="0"/>
          <a:ext cx="0" cy="0"/>
          <a:chOff x="0" y="0"/>
          <a:chExt cx="0" cy="0"/>
        </a:xfrm>
      </p:grpSpPr>
      <p:sp>
        <p:nvSpPr>
          <p:cNvPr id="151" name="Shape 151"/>
          <p:cNvSpPr txBox="1"/>
          <p:nvPr>
            <p:ph type="title"/>
          </p:nvPr>
        </p:nvSpPr>
        <p:spPr>
          <a:xfrm>
            <a:off x="838200" y="365125"/>
            <a:ext cx="105156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a:spcBef>
                <a:spcPts val="0"/>
              </a:spcBef>
              <a:spcAft>
                <a:spcPts val="0"/>
              </a:spcAft>
              <a:buNone/>
            </a:pPr>
            <a:r>
              <a:rPr lang="en-US" sz="4800"/>
              <a:t>Other sections to review:</a:t>
            </a:r>
            <a:endParaRPr sz="4800"/>
          </a:p>
        </p:txBody>
      </p:sp>
      <p:sp>
        <p:nvSpPr>
          <p:cNvPr id="152" name="Shape 15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a:spcBef>
                <a:spcPts val="1000"/>
              </a:spcBef>
              <a:spcAft>
                <a:spcPts val="0"/>
              </a:spcAft>
              <a:buNone/>
            </a:pPr>
            <a:r>
              <a:rPr lang="en-US" sz="3600"/>
              <a:t>5.5:  Developmental Justification of Need</a:t>
            </a:r>
            <a:endParaRPr sz="3600"/>
          </a:p>
          <a:p>
            <a:pPr indent="0" lvl="0" marL="0">
              <a:spcBef>
                <a:spcPts val="2100"/>
              </a:spcBef>
              <a:spcAft>
                <a:spcPts val="0"/>
              </a:spcAft>
              <a:buNone/>
            </a:pPr>
            <a:r>
              <a:t/>
            </a:r>
            <a:endParaRPr sz="3600"/>
          </a:p>
          <a:p>
            <a:pPr indent="0" lvl="0" marL="0">
              <a:spcBef>
                <a:spcPts val="2100"/>
              </a:spcBef>
              <a:spcAft>
                <a:spcPts val="2100"/>
              </a:spcAft>
              <a:buNone/>
            </a:pPr>
            <a:r>
              <a:rPr lang="en-US" sz="3600"/>
              <a:t>Attachment 6: Written Developmental Justification of Need - form to complete</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57" name="Shape 157"/>
        <p:cNvGrpSpPr/>
        <p:nvPr/>
      </p:nvGrpSpPr>
      <p:grpSpPr>
        <a:xfrm>
          <a:off x="0" y="0"/>
          <a:ext cx="0" cy="0"/>
          <a:chOff x="0" y="0"/>
          <a:chExt cx="0" cy="0"/>
        </a:xfrm>
      </p:grpSpPr>
      <p:sp>
        <p:nvSpPr>
          <p:cNvPr id="158" name="Shape 15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t/>
            </a:r>
            <a:endParaRPr/>
          </a:p>
        </p:txBody>
      </p:sp>
      <p:sp>
        <p:nvSpPr>
          <p:cNvPr id="159" name="Shape 159"/>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a:spcBef>
                <a:spcPts val="1000"/>
              </a:spcBef>
              <a:spcAft>
                <a:spcPts val="2100"/>
              </a:spcAft>
              <a:buNone/>
            </a:pPr>
            <a:r>
              <a:t/>
            </a:r>
            <a:endParaRPr/>
          </a:p>
        </p:txBody>
      </p:sp>
      <p:pic>
        <p:nvPicPr>
          <p:cNvPr id="160" name="Shape 160"/>
          <p:cNvPicPr preferRelativeResize="0"/>
          <p:nvPr/>
        </p:nvPicPr>
        <p:blipFill>
          <a:blip r:embed="rId3">
            <a:alphaModFix/>
          </a:blip>
          <a:stretch>
            <a:fillRect/>
          </a:stretch>
        </p:blipFill>
        <p:spPr>
          <a:xfrm>
            <a:off x="1684126" y="126550"/>
            <a:ext cx="8483825" cy="6350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65" name="Shape 165"/>
        <p:cNvGrpSpPr/>
        <p:nvPr/>
      </p:nvGrpSpPr>
      <p:grpSpPr>
        <a:xfrm>
          <a:off x="0" y="0"/>
          <a:ext cx="0" cy="0"/>
          <a:chOff x="0" y="0"/>
          <a:chExt cx="0" cy="0"/>
        </a:xfrm>
      </p:grpSpPr>
      <p:sp>
        <p:nvSpPr>
          <p:cNvPr id="166" name="Shape 166"/>
          <p:cNvSpPr txBox="1"/>
          <p:nvPr>
            <p:ph type="title"/>
          </p:nvPr>
        </p:nvSpPr>
        <p:spPr>
          <a:xfrm>
            <a:off x="838200" y="365125"/>
            <a:ext cx="105156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a:spcBef>
                <a:spcPts val="0"/>
              </a:spcBef>
              <a:spcAft>
                <a:spcPts val="0"/>
              </a:spcAft>
              <a:buNone/>
            </a:pPr>
            <a:r>
              <a:rPr lang="en-US" sz="4800"/>
              <a:t>Principles of Early Intervention</a:t>
            </a:r>
            <a:endParaRPr sz="4800"/>
          </a:p>
        </p:txBody>
      </p:sp>
      <p:sp>
        <p:nvSpPr>
          <p:cNvPr id="167" name="Shape 167"/>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a:spcBef>
                <a:spcPts val="1000"/>
              </a:spcBef>
              <a:spcAft>
                <a:spcPts val="0"/>
              </a:spcAft>
              <a:buNone/>
            </a:pPr>
            <a:r>
              <a:rPr lang="en-US" sz="3600"/>
              <a:t>Where do you keep this document?</a:t>
            </a:r>
            <a:endParaRPr sz="3600"/>
          </a:p>
          <a:p>
            <a:pPr indent="0" lvl="0" marL="0">
              <a:spcBef>
                <a:spcPts val="2100"/>
              </a:spcBef>
              <a:spcAft>
                <a:spcPts val="0"/>
              </a:spcAft>
              <a:buNone/>
            </a:pPr>
            <a:r>
              <a:t/>
            </a:r>
            <a:endParaRPr sz="3600"/>
          </a:p>
          <a:p>
            <a:pPr indent="0" lvl="0" marL="0">
              <a:spcBef>
                <a:spcPts val="2100"/>
              </a:spcBef>
              <a:spcAft>
                <a:spcPts val="2100"/>
              </a:spcAft>
              <a:buNone/>
            </a:pPr>
            <a:r>
              <a:rPr lang="en-US" sz="3600"/>
              <a:t>Take out the Written Developmental Justification of Need</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72" name="Shape 172"/>
        <p:cNvGrpSpPr/>
        <p:nvPr/>
      </p:nvGrpSpPr>
      <p:grpSpPr>
        <a:xfrm>
          <a:off x="0" y="0"/>
          <a:ext cx="0" cy="0"/>
          <a:chOff x="0" y="0"/>
          <a:chExt cx="0" cy="0"/>
        </a:xfrm>
      </p:grpSpPr>
      <p:sp>
        <p:nvSpPr>
          <p:cNvPr id="173" name="Shape 17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t/>
            </a:r>
            <a:endParaRPr/>
          </a:p>
        </p:txBody>
      </p:sp>
      <p:sp>
        <p:nvSpPr>
          <p:cNvPr id="174" name="Shape 174"/>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a:spcBef>
                <a:spcPts val="1000"/>
              </a:spcBef>
              <a:spcAft>
                <a:spcPts val="2100"/>
              </a:spcAft>
              <a:buNone/>
            </a:pPr>
            <a:r>
              <a:t/>
            </a:r>
            <a:endParaRPr/>
          </a:p>
        </p:txBody>
      </p:sp>
      <p:pic>
        <p:nvPicPr>
          <p:cNvPr id="175" name="Shape 175"/>
          <p:cNvPicPr preferRelativeResize="0"/>
          <p:nvPr/>
        </p:nvPicPr>
        <p:blipFill>
          <a:blip r:embed="rId3">
            <a:alphaModFix/>
          </a:blip>
          <a:stretch>
            <a:fillRect/>
          </a:stretch>
        </p:blipFill>
        <p:spPr>
          <a:xfrm>
            <a:off x="1579950" y="71575"/>
            <a:ext cx="9224659"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80" name="Shape 180"/>
        <p:cNvGrpSpPr/>
        <p:nvPr/>
      </p:nvGrpSpPr>
      <p:grpSpPr>
        <a:xfrm>
          <a:off x="0" y="0"/>
          <a:ext cx="0" cy="0"/>
          <a:chOff x="0" y="0"/>
          <a:chExt cx="0" cy="0"/>
        </a:xfrm>
      </p:grpSpPr>
      <p:sp>
        <p:nvSpPr>
          <p:cNvPr id="181" name="Shape 181"/>
          <p:cNvSpPr txBox="1"/>
          <p:nvPr>
            <p:ph type="title"/>
          </p:nvPr>
        </p:nvSpPr>
        <p:spPr>
          <a:xfrm>
            <a:off x="838200" y="365125"/>
            <a:ext cx="10515600" cy="1325563"/>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One principle from the Section 4 Handbook</a:t>
            </a:r>
            <a:endParaRPr b="0" i="0" sz="4400" u="none" cap="none" strike="noStrike">
              <a:solidFill>
                <a:schemeClr val="dk1"/>
              </a:solidFill>
              <a:latin typeface="Calibri"/>
              <a:ea typeface="Calibri"/>
              <a:cs typeface="Calibri"/>
              <a:sym typeface="Calibri"/>
            </a:endParaRPr>
          </a:p>
        </p:txBody>
      </p:sp>
      <p:sp>
        <p:nvSpPr>
          <p:cNvPr id="182" name="Shape 18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2100"/>
              </a:spcAft>
              <a:buClr>
                <a:schemeClr val="dk1"/>
              </a:buClr>
              <a:buSzPts val="2590"/>
              <a:buFont typeface="Arial"/>
              <a:buChar char="•"/>
            </a:pPr>
            <a:r>
              <a:rPr b="1" i="0" lang="en-US" sz="2590" u="none" cap="none" strike="noStrike">
                <a:solidFill>
                  <a:schemeClr val="dk1"/>
                </a:solidFill>
                <a:latin typeface="Helvetica Neue"/>
                <a:ea typeface="Helvetica Neue"/>
                <a:cs typeface="Helvetica Neue"/>
                <a:sym typeface="Helvetica Neue"/>
              </a:rPr>
              <a:t>2) Principle #2 </a:t>
            </a:r>
            <a:r>
              <a:rPr b="0" i="0" lang="en-US" sz="2590" u="none" cap="none" strike="noStrike">
                <a:solidFill>
                  <a:schemeClr val="dk1"/>
                </a:solidFill>
                <a:latin typeface="Helvetica Neue"/>
                <a:ea typeface="Helvetica Neue"/>
                <a:cs typeface="Helvetica Neue"/>
                <a:sym typeface="Helvetica Neue"/>
              </a:rPr>
              <a:t>- The focus of EI is to encourage the active participation of families in the therapeutic process by </a:t>
            </a:r>
            <a:r>
              <a:rPr lang="en-US" sz="2590">
                <a:latin typeface="Helvetica Neue"/>
                <a:ea typeface="Helvetica Neue"/>
                <a:cs typeface="Helvetica Neue"/>
                <a:sym typeface="Helvetica Neue"/>
              </a:rPr>
              <a:t>em</a:t>
            </a:r>
            <a:r>
              <a:rPr b="0" i="0" lang="en-US" sz="2590" u="none" cap="none" strike="noStrike">
                <a:solidFill>
                  <a:schemeClr val="dk1"/>
                </a:solidFill>
                <a:latin typeface="Helvetica Neue"/>
                <a:ea typeface="Helvetica Neue"/>
                <a:cs typeface="Helvetica Neue"/>
                <a:sym typeface="Helvetica Neue"/>
              </a:rPr>
              <a:t>bedding intervention strategies into family routines. It is the parents who provide the real Early Intervention by creatively adapting their child care methods to facilitate the development of their child, while balancing the needs of the rest of their family.</a:t>
            </a:r>
            <a:endParaRPr b="0" i="0" sz="2590" u="none" cap="none" strike="noStrike">
              <a:solidFill>
                <a:schemeClr val="dk1"/>
              </a:solidFill>
              <a:latin typeface="Calibri"/>
              <a:ea typeface="Calibri"/>
              <a:cs typeface="Calibri"/>
              <a:sym typeface="Calibri"/>
            </a:endParaRPr>
          </a:p>
        </p:txBody>
      </p:sp>
      <p:sp>
        <p:nvSpPr>
          <p:cNvPr id="183" name="Shape 18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What types of family training, education and support have you provided to this family</a:t>
            </a:r>
            <a:endParaRPr/>
          </a:p>
          <a:p>
            <a:pPr indent="-228600" lvl="0" marL="228600" marR="0" rtl="0" algn="l">
              <a:lnSpc>
                <a:spcPct val="80000"/>
              </a:lnSpc>
              <a:spcBef>
                <a:spcPts val="1000"/>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to encourage their active participation in their child’s services?</a:t>
            </a:r>
            <a:endParaRPr/>
          </a:p>
          <a:p>
            <a:pPr indent="-228600" lvl="0" marL="228600" marR="0" rtl="0" algn="l">
              <a:lnSpc>
                <a:spcPct val="80000"/>
              </a:lnSpc>
              <a:spcBef>
                <a:spcPts val="1000"/>
              </a:spcBef>
              <a:spcAft>
                <a:spcPts val="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What types of developmental strategies have been </a:t>
            </a:r>
            <a:r>
              <a:rPr lang="en-US" sz="2590"/>
              <a:t>e</a:t>
            </a:r>
            <a:r>
              <a:rPr b="0" i="0" lang="en-US" sz="2590" u="none" cap="none" strike="noStrike">
                <a:solidFill>
                  <a:schemeClr val="dk1"/>
                </a:solidFill>
                <a:latin typeface="Calibri"/>
                <a:ea typeface="Calibri"/>
                <a:cs typeface="Calibri"/>
                <a:sym typeface="Calibri"/>
              </a:rPr>
              <a:t>mbedded into this family’s daily</a:t>
            </a:r>
            <a:endParaRPr/>
          </a:p>
          <a:p>
            <a:pPr indent="-228600" lvl="0" marL="228600" marR="0" rtl="0" algn="l">
              <a:lnSpc>
                <a:spcPct val="80000"/>
              </a:lnSpc>
              <a:spcBef>
                <a:spcPts val="1000"/>
              </a:spcBef>
              <a:spcAft>
                <a:spcPts val="2100"/>
              </a:spcAft>
              <a:buClr>
                <a:schemeClr val="dk1"/>
              </a:buClr>
              <a:buSzPts val="2590"/>
              <a:buFont typeface="Arial"/>
              <a:buChar char="•"/>
            </a:pPr>
            <a:r>
              <a:rPr b="0" i="0" lang="en-US" sz="2590" u="none" cap="none" strike="noStrike">
                <a:solidFill>
                  <a:schemeClr val="dk1"/>
                </a:solidFill>
                <a:latin typeface="Calibri"/>
                <a:ea typeface="Calibri"/>
                <a:cs typeface="Calibri"/>
                <a:sym typeface="Calibri"/>
              </a:rPr>
              <a:t>routines?</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87" name="Shape 187"/>
        <p:cNvGrpSpPr/>
        <p:nvPr/>
      </p:nvGrpSpPr>
      <p:grpSpPr>
        <a:xfrm>
          <a:off x="0" y="0"/>
          <a:ext cx="0" cy="0"/>
          <a:chOff x="0" y="0"/>
          <a:chExt cx="0" cy="0"/>
        </a:xfrm>
      </p:grpSpPr>
      <p:sp>
        <p:nvSpPr>
          <p:cNvPr id="188" name="Shape 188"/>
          <p:cNvSpPr txBox="1"/>
          <p:nvPr>
            <p:ph type="title"/>
          </p:nvPr>
        </p:nvSpPr>
        <p:spPr>
          <a:xfrm>
            <a:off x="838200" y="56900"/>
            <a:ext cx="10515600" cy="1325700"/>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Principle 2: Written Justification/Vision</a:t>
            </a:r>
            <a:endParaRPr b="0" i="0" sz="4400" u="none" cap="none" strike="noStrike">
              <a:solidFill>
                <a:schemeClr val="dk1"/>
              </a:solidFill>
              <a:latin typeface="Calibri"/>
              <a:ea typeface="Calibri"/>
              <a:cs typeface="Calibri"/>
              <a:sym typeface="Calibri"/>
            </a:endParaRPr>
          </a:p>
        </p:txBody>
      </p:sp>
      <p:sp>
        <p:nvSpPr>
          <p:cNvPr id="189" name="Shape 189"/>
          <p:cNvSpPr txBox="1"/>
          <p:nvPr>
            <p:ph idx="1" type="body"/>
          </p:nvPr>
        </p:nvSpPr>
        <p:spPr>
          <a:xfrm>
            <a:off x="295425" y="1382475"/>
            <a:ext cx="5724300" cy="5095800"/>
          </a:xfrm>
          <a:prstGeom prst="rect">
            <a:avLst/>
          </a:prstGeom>
          <a:noFill/>
          <a:ln>
            <a:noFill/>
          </a:ln>
        </p:spPr>
        <p:txBody>
          <a:bodyPr anchorCtr="0" anchor="t" bIns="45700" lIns="91425" spcFirstLastPara="1" rIns="91425" wrap="square" tIns="45700">
            <a:noAutofit/>
          </a:bodyPr>
          <a:lstStyle/>
          <a:p>
            <a:pPr indent="-228600" lvl="0" marL="228600" rtl="0">
              <a:lnSpc>
                <a:spcPct val="80000"/>
              </a:lnSpc>
              <a:spcBef>
                <a:spcPts val="0"/>
              </a:spcBef>
              <a:spcAft>
                <a:spcPts val="2100"/>
              </a:spcAft>
              <a:buSzPts val="2590"/>
              <a:buChar char="•"/>
            </a:pPr>
            <a:r>
              <a:rPr lang="en-US" sz="2590">
                <a:latin typeface="Helvetica Neue"/>
                <a:ea typeface="Helvetica Neue"/>
                <a:cs typeface="Helvetica Neue"/>
                <a:sym typeface="Helvetica Neue"/>
              </a:rPr>
              <a:t>The focus of EI is to encourage the active participation of families in the therapeutic process by embedding intervention strategies into family routines. It is the parents who provide the real Early Intervention by creatively adapting their child care methods to facilitate the development of their child, while balancing the needs of the rest of their family.</a:t>
            </a:r>
            <a:endParaRPr b="0" i="0" sz="2800" u="none" cap="none" strike="noStrike">
              <a:solidFill>
                <a:schemeClr val="dk1"/>
              </a:solidFill>
              <a:latin typeface="Calibri"/>
              <a:ea typeface="Calibri"/>
              <a:cs typeface="Calibri"/>
              <a:sym typeface="Calibri"/>
            </a:endParaRPr>
          </a:p>
        </p:txBody>
      </p:sp>
      <p:sp>
        <p:nvSpPr>
          <p:cNvPr id="190" name="Shape 19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210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95" name="Shape 195"/>
        <p:cNvGrpSpPr/>
        <p:nvPr/>
      </p:nvGrpSpPr>
      <p:grpSpPr>
        <a:xfrm>
          <a:off x="0" y="0"/>
          <a:ext cx="0" cy="0"/>
          <a:chOff x="0" y="0"/>
          <a:chExt cx="0" cy="0"/>
        </a:xfrm>
      </p:grpSpPr>
      <p:sp>
        <p:nvSpPr>
          <p:cNvPr id="196" name="Shape 196"/>
          <p:cNvSpPr txBox="1"/>
          <p:nvPr>
            <p:ph type="title"/>
          </p:nvPr>
        </p:nvSpPr>
        <p:spPr>
          <a:xfrm>
            <a:off x="838200" y="365125"/>
            <a:ext cx="10515600" cy="1325563"/>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Principle 2-Written justification/Hearing</a:t>
            </a:r>
            <a:endParaRPr b="0" i="0" sz="4400" u="none" cap="none" strike="noStrike">
              <a:solidFill>
                <a:schemeClr val="dk1"/>
              </a:solidFill>
              <a:latin typeface="Calibri"/>
              <a:ea typeface="Calibri"/>
              <a:cs typeface="Calibri"/>
              <a:sym typeface="Calibri"/>
            </a:endParaRPr>
          </a:p>
        </p:txBody>
      </p:sp>
      <p:sp>
        <p:nvSpPr>
          <p:cNvPr id="197" name="Shape 19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1"/>
              </a:buClr>
              <a:buSzPts val="2380"/>
              <a:buFont typeface="Arial"/>
              <a:buChar char="•"/>
            </a:pPr>
            <a:r>
              <a:rPr b="0" i="0" lang="en-US" sz="2380" u="none" cap="none" strike="noStrike">
                <a:solidFill>
                  <a:schemeClr val="dk1"/>
                </a:solidFill>
                <a:latin typeface="Calibri"/>
                <a:ea typeface="Calibri"/>
                <a:cs typeface="Calibri"/>
                <a:sym typeface="Calibri"/>
              </a:rPr>
              <a:t>Listening skill development is a sequential process tied to other developmental growth.  xxxxxx needs to be able to detect sound, identify and name sounds, discriminate different sounds and then use this listening for understanding.  This development of listening skills does not automatically occur when new assistive equipment is worn.  Joint attention, eye gaze, making choices, localizing sounds, having names for sounds are all developmental strategies that will be incorporated into xxxxxxx  learning opportunities. </a:t>
            </a:r>
            <a:endParaRPr/>
          </a:p>
          <a:p>
            <a:pPr indent="-228600" lvl="0" marL="228600" marR="0" rtl="0" algn="l">
              <a:lnSpc>
                <a:spcPct val="80000"/>
              </a:lnSpc>
              <a:spcBef>
                <a:spcPts val="1000"/>
              </a:spcBef>
              <a:spcAft>
                <a:spcPts val="2100"/>
              </a:spcAft>
              <a:buClr>
                <a:schemeClr val="dk1"/>
              </a:buClr>
              <a:buSzPts val="2380"/>
              <a:buFont typeface="Arial"/>
              <a:buChar char="•"/>
            </a:pPr>
            <a:r>
              <a:rPr b="0" i="0" lang="en-US" sz="2380" u="none" cap="none" strike="noStrike">
                <a:solidFill>
                  <a:schemeClr val="dk1"/>
                </a:solidFill>
                <a:latin typeface="Calibri"/>
                <a:ea typeface="Calibri"/>
                <a:cs typeface="Calibri"/>
                <a:sym typeface="Calibri"/>
              </a:rPr>
              <a:t>xxxxxx  has not had clear access to sounds in his environment. He has shown some awareness of sounds when they are loud and when the speaker is close to him.  With the improvement in some of his motor skills, his interest in locating sounds has also increased. He will need support while he learns to develop these listening skills using his new hearing assistive technology.   Having clear access to all frequencies of sound is the first step toward the listening and spoken language outcome his parents have for him. </a:t>
            </a:r>
            <a:endParaRPr b="0" i="0" sz="238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01" name="Shape 201"/>
        <p:cNvGrpSpPr/>
        <p:nvPr/>
      </p:nvGrpSpPr>
      <p:grpSpPr>
        <a:xfrm>
          <a:off x="0" y="0"/>
          <a:ext cx="0" cy="0"/>
          <a:chOff x="0" y="0"/>
          <a:chExt cx="0" cy="0"/>
        </a:xfrm>
      </p:grpSpPr>
      <p:sp>
        <p:nvSpPr>
          <p:cNvPr id="202" name="Shape 202"/>
          <p:cNvSpPr txBox="1"/>
          <p:nvPr>
            <p:ph type="title"/>
          </p:nvPr>
        </p:nvSpPr>
        <p:spPr>
          <a:xfrm>
            <a:off x="838200" y="365125"/>
            <a:ext cx="10515600" cy="1325563"/>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800" u="none" cap="none" strike="noStrike">
                <a:solidFill>
                  <a:schemeClr val="dk1"/>
                </a:solidFill>
                <a:latin typeface="Calibri"/>
                <a:ea typeface="Calibri"/>
                <a:cs typeface="Calibri"/>
                <a:sym typeface="Calibri"/>
              </a:rPr>
              <a:t>Tips for writing</a:t>
            </a:r>
            <a:endParaRPr b="0" i="0" sz="4800" u="none" cap="none" strike="noStrike">
              <a:solidFill>
                <a:schemeClr val="dk1"/>
              </a:solidFill>
              <a:latin typeface="Calibri"/>
              <a:ea typeface="Calibri"/>
              <a:cs typeface="Calibri"/>
              <a:sym typeface="Calibri"/>
            </a:endParaRPr>
          </a:p>
        </p:txBody>
      </p:sp>
      <p:sp>
        <p:nvSpPr>
          <p:cNvPr id="203" name="Shape 20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41300" lvl="0" marL="228600" marR="0" rtl="0" algn="l">
              <a:lnSpc>
                <a:spcPct val="90000"/>
              </a:lnSpc>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Each of the 7 principles must be addressed—either principle by principle or in narrative format                     SHOW EXAMPLES</a:t>
            </a:r>
            <a:endParaRPr sz="3000"/>
          </a:p>
          <a:p>
            <a:pPr indent="-241300" lvl="0" marL="228600" marR="0" rtl="0" algn="l">
              <a:lnSpc>
                <a:spcPct val="9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Use the sample information questions on the form in the handbook—what are you currently doing? Paint a picture for the reader</a:t>
            </a:r>
            <a:endParaRPr sz="3000"/>
          </a:p>
          <a:p>
            <a:pPr indent="-241300" lvl="0" marL="228600" marR="0" rtl="0" algn="l">
              <a:lnSpc>
                <a:spcPct val="90000"/>
              </a:lnSpc>
              <a:spcBef>
                <a:spcPts val="1000"/>
              </a:spcBef>
              <a:spcAft>
                <a:spcPts val="210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Don’t simply repeat the principle—descriptive</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08" name="Shape 208"/>
        <p:cNvGrpSpPr/>
        <p:nvPr/>
      </p:nvGrpSpPr>
      <p:grpSpPr>
        <a:xfrm>
          <a:off x="0" y="0"/>
          <a:ext cx="0" cy="0"/>
          <a:chOff x="0" y="0"/>
          <a:chExt cx="0" cy="0"/>
        </a:xfrm>
      </p:grpSpPr>
      <p:sp>
        <p:nvSpPr>
          <p:cNvPr id="209" name="Shape 209"/>
          <p:cNvSpPr txBox="1"/>
          <p:nvPr>
            <p:ph type="title"/>
          </p:nvPr>
        </p:nvSpPr>
        <p:spPr>
          <a:xfrm>
            <a:off x="838200" y="365125"/>
            <a:ext cx="105156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a:spcBef>
                <a:spcPts val="0"/>
              </a:spcBef>
              <a:spcAft>
                <a:spcPts val="0"/>
              </a:spcAft>
              <a:buNone/>
            </a:pPr>
            <a:r>
              <a:rPr lang="en-US" sz="4800"/>
              <a:t>Switching to deciding services:</a:t>
            </a:r>
            <a:endParaRPr sz="4800"/>
          </a:p>
        </p:txBody>
      </p:sp>
      <p:sp>
        <p:nvSpPr>
          <p:cNvPr id="210" name="Shape 21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a:spcBef>
                <a:spcPts val="1000"/>
              </a:spcBef>
              <a:spcAft>
                <a:spcPts val="0"/>
              </a:spcAft>
              <a:buNone/>
            </a:pPr>
            <a:r>
              <a:rPr lang="en-US" sz="3600"/>
              <a:t>What factors go into a good recommendation?</a:t>
            </a:r>
            <a:endParaRPr sz="3600"/>
          </a:p>
          <a:p>
            <a:pPr indent="0" lvl="0" marL="0">
              <a:spcBef>
                <a:spcPts val="2100"/>
              </a:spcBef>
              <a:spcAft>
                <a:spcPts val="0"/>
              </a:spcAft>
              <a:buNone/>
            </a:pPr>
            <a:r>
              <a:t/>
            </a:r>
            <a:endParaRPr sz="3600"/>
          </a:p>
          <a:p>
            <a:pPr indent="0" lvl="0" marL="0">
              <a:spcBef>
                <a:spcPts val="2100"/>
              </a:spcBef>
              <a:spcAft>
                <a:spcPts val="2100"/>
              </a:spcAft>
              <a:buNone/>
            </a:pPr>
            <a:r>
              <a:rPr lang="en-US" sz="3600"/>
              <a:t>Is there some commonality among our field as we make these recommendations?</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88" name="Shape 88"/>
        <p:cNvGrpSpPr/>
        <p:nvPr/>
      </p:nvGrpSpPr>
      <p:grpSpPr>
        <a:xfrm>
          <a:off x="0" y="0"/>
          <a:ext cx="0" cy="0"/>
          <a:chOff x="0" y="0"/>
          <a:chExt cx="0" cy="0"/>
        </a:xfrm>
      </p:grpSpPr>
      <p:sp>
        <p:nvSpPr>
          <p:cNvPr id="89" name="Shape 89"/>
          <p:cNvSpPr txBox="1"/>
          <p:nvPr>
            <p:ph type="title"/>
          </p:nvPr>
        </p:nvSpPr>
        <p:spPr>
          <a:xfrm>
            <a:off x="838200" y="365125"/>
            <a:ext cx="10515600" cy="1325563"/>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800" u="none" cap="none" strike="noStrike">
                <a:solidFill>
                  <a:schemeClr val="dk1"/>
                </a:solidFill>
                <a:latin typeface="Calibri"/>
                <a:ea typeface="Calibri"/>
                <a:cs typeface="Calibri"/>
                <a:sym typeface="Calibri"/>
              </a:rPr>
              <a:t>What we’ll cover today</a:t>
            </a:r>
            <a:r>
              <a:rPr lang="en-US" sz="4800"/>
              <a:t>:</a:t>
            </a:r>
            <a:endParaRPr b="0" i="0" sz="4800" u="none" cap="none" strike="noStrike">
              <a:solidFill>
                <a:schemeClr val="dk1"/>
              </a:solidFill>
              <a:latin typeface="Calibri"/>
              <a:ea typeface="Calibri"/>
              <a:cs typeface="Calibri"/>
              <a:sym typeface="Calibri"/>
            </a:endParaRPr>
          </a:p>
        </p:txBody>
      </p:sp>
      <p:sp>
        <p:nvSpPr>
          <p:cNvPr id="90" name="Shape 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79400" lvl="0" marL="228600" marR="0" rtl="0" algn="l">
              <a:lnSpc>
                <a:spcPct val="90000"/>
              </a:lnSpc>
              <a:spcBef>
                <a:spcPts val="0"/>
              </a:spcBef>
              <a:spcAft>
                <a:spcPts val="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Justifications: when, how, and who does what</a:t>
            </a:r>
            <a:endParaRPr sz="3600"/>
          </a:p>
          <a:p>
            <a:pPr indent="-279400" lvl="0" marL="228600" marR="0" rtl="0" algn="l">
              <a:lnSpc>
                <a:spcPct val="90000"/>
              </a:lnSpc>
              <a:spcBef>
                <a:spcPts val="1000"/>
              </a:spcBef>
              <a:spcAft>
                <a:spcPts val="0"/>
              </a:spcAft>
              <a:buClr>
                <a:schemeClr val="dk1"/>
              </a:buClr>
              <a:buSzPts val="3600"/>
              <a:buFont typeface="Arial"/>
              <a:buChar char="•"/>
            </a:pPr>
            <a:r>
              <a:rPr lang="en-US" sz="3600"/>
              <a:t>Determining  </a:t>
            </a:r>
            <a:r>
              <a:rPr b="0" i="0" lang="en-US" sz="3600" u="none" cap="none" strike="noStrike">
                <a:solidFill>
                  <a:schemeClr val="dk1"/>
                </a:solidFill>
                <a:latin typeface="Calibri"/>
                <a:ea typeface="Calibri"/>
                <a:cs typeface="Calibri"/>
                <a:sym typeface="Calibri"/>
              </a:rPr>
              <a:t>services </a:t>
            </a:r>
            <a:endParaRPr sz="3600"/>
          </a:p>
          <a:p>
            <a:pPr indent="-304800" lvl="1" marL="685800" marR="0" rtl="0" algn="l">
              <a:lnSpc>
                <a:spcPct val="90000"/>
              </a:lnSpc>
              <a:spcBef>
                <a:spcPts val="1000"/>
              </a:spcBef>
              <a:spcAft>
                <a:spcPts val="0"/>
              </a:spcAft>
              <a:buClr>
                <a:schemeClr val="dk1"/>
              </a:buClr>
              <a:buSzPts val="3600"/>
              <a:buFont typeface="Arial"/>
              <a:buChar char="•"/>
            </a:pPr>
            <a:r>
              <a:rPr lang="en-US" sz="3600"/>
              <a:t>what </a:t>
            </a:r>
            <a:r>
              <a:rPr b="0" i="0" lang="en-US" sz="3600" u="none" cap="none" strike="noStrike">
                <a:solidFill>
                  <a:schemeClr val="dk1"/>
                </a:solidFill>
                <a:latin typeface="Calibri"/>
                <a:ea typeface="Calibri"/>
                <a:cs typeface="Calibri"/>
                <a:sym typeface="Calibri"/>
              </a:rPr>
              <a:t> factors </a:t>
            </a:r>
            <a:r>
              <a:rPr lang="en-US" sz="3600"/>
              <a:t>are used </a:t>
            </a:r>
            <a:r>
              <a:rPr b="0" i="0" lang="en-US" sz="3600" u="none" cap="none" strike="noStrike">
                <a:solidFill>
                  <a:schemeClr val="dk1"/>
                </a:solidFill>
                <a:latin typeface="Calibri"/>
                <a:ea typeface="Calibri"/>
                <a:cs typeface="Calibri"/>
                <a:sym typeface="Calibri"/>
              </a:rPr>
              <a:t> for making recommendations?</a:t>
            </a:r>
            <a:endParaRPr sz="3600"/>
          </a:p>
          <a:p>
            <a:pPr indent="-279400" lvl="0" marL="228600" marR="0" rtl="0" algn="l">
              <a:lnSpc>
                <a:spcPct val="90000"/>
              </a:lnSpc>
              <a:spcBef>
                <a:spcPts val="1000"/>
              </a:spcBef>
              <a:spcAft>
                <a:spcPts val="210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Small group discussions with case histories</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14" name="Shape 214"/>
        <p:cNvGrpSpPr/>
        <p:nvPr/>
      </p:nvGrpSpPr>
      <p:grpSpPr>
        <a:xfrm>
          <a:off x="0" y="0"/>
          <a:ext cx="0" cy="0"/>
          <a:chOff x="0" y="0"/>
          <a:chExt cx="0" cy="0"/>
        </a:xfrm>
      </p:grpSpPr>
      <p:sp>
        <p:nvSpPr>
          <p:cNvPr id="215" name="Shape 215"/>
          <p:cNvSpPr txBox="1"/>
          <p:nvPr>
            <p:ph type="title"/>
          </p:nvPr>
        </p:nvSpPr>
        <p:spPr>
          <a:xfrm>
            <a:off x="434050" y="365125"/>
            <a:ext cx="10919700" cy="1325700"/>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800" u="none" cap="none" strike="noStrike">
                <a:solidFill>
                  <a:schemeClr val="dk1"/>
                </a:solidFill>
                <a:latin typeface="Calibri"/>
                <a:ea typeface="Calibri"/>
                <a:cs typeface="Calibri"/>
                <a:sym typeface="Calibri"/>
              </a:rPr>
              <a:t>What goes into making decisions –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Calibri"/>
              <a:buNone/>
            </a:pPr>
            <a:r>
              <a:rPr b="0" i="0" lang="en-US" sz="4800" u="none" cap="none" strike="noStrike">
                <a:solidFill>
                  <a:schemeClr val="dk1"/>
                </a:solidFill>
                <a:latin typeface="Calibri"/>
                <a:ea typeface="Calibri"/>
                <a:cs typeface="Calibri"/>
                <a:sym typeface="Calibri"/>
              </a:rPr>
              <a:t>ongoing services</a:t>
            </a:r>
            <a:endParaRPr b="0" i="0" sz="4800" u="none" cap="none" strike="noStrike">
              <a:solidFill>
                <a:schemeClr val="dk1"/>
              </a:solidFill>
              <a:latin typeface="Calibri"/>
              <a:ea typeface="Calibri"/>
              <a:cs typeface="Calibri"/>
              <a:sym typeface="Calibri"/>
            </a:endParaRPr>
          </a:p>
        </p:txBody>
      </p:sp>
      <p:sp>
        <p:nvSpPr>
          <p:cNvPr id="216" name="Shape 2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41300" lvl="0" marL="228600" marR="0" rtl="0" algn="l">
              <a:lnSpc>
                <a:spcPct val="90000"/>
              </a:lnSpc>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Availability</a:t>
            </a:r>
            <a:endParaRPr sz="3000"/>
          </a:p>
          <a:p>
            <a:pPr indent="-241300" lvl="0" marL="228600" marR="0" rtl="0" algn="l">
              <a:lnSpc>
                <a:spcPct val="90000"/>
              </a:lnSpc>
              <a:spcBef>
                <a:spcPts val="1000"/>
              </a:spcBef>
              <a:spcAft>
                <a:spcPts val="0"/>
              </a:spcAft>
              <a:buClr>
                <a:schemeClr val="dk1"/>
              </a:buClr>
              <a:buSzPts val="3000"/>
              <a:buFont typeface="Arial"/>
              <a:buChar char="•"/>
            </a:pPr>
            <a:r>
              <a:rPr lang="en-US" sz="3000"/>
              <a:t>Geographical </a:t>
            </a:r>
            <a:r>
              <a:rPr b="0" i="0" lang="en-US" sz="3000" u="none" cap="none" strike="noStrike">
                <a:solidFill>
                  <a:schemeClr val="dk1"/>
                </a:solidFill>
                <a:latin typeface="Calibri"/>
                <a:ea typeface="Calibri"/>
                <a:cs typeface="Calibri"/>
                <a:sym typeface="Calibri"/>
              </a:rPr>
              <a:t>Location of family</a:t>
            </a:r>
            <a:endParaRPr sz="3000"/>
          </a:p>
          <a:p>
            <a:pPr indent="-241300" lvl="0" marL="228600" marR="0" rtl="0" algn="l">
              <a:lnSpc>
                <a:spcPct val="9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Diagnosis of child/Severity of vision loss</a:t>
            </a:r>
            <a:endParaRPr sz="3000"/>
          </a:p>
          <a:p>
            <a:pPr indent="-241300" lvl="0" marL="228600" marR="0" rtl="0" algn="l">
              <a:lnSpc>
                <a:spcPct val="9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Age of the child</a:t>
            </a:r>
            <a:endParaRPr b="0" i="0" sz="3000" u="none" cap="none" strike="noStrike">
              <a:solidFill>
                <a:schemeClr val="dk1"/>
              </a:solidFill>
              <a:latin typeface="Calibri"/>
              <a:ea typeface="Calibri"/>
              <a:cs typeface="Calibri"/>
              <a:sym typeface="Calibri"/>
            </a:endParaRPr>
          </a:p>
          <a:p>
            <a:pPr indent="-241300" lvl="0" marL="228600" marR="0" rtl="0" algn="l">
              <a:lnSpc>
                <a:spcPct val="90000"/>
              </a:lnSpc>
              <a:spcBef>
                <a:spcPts val="1000"/>
              </a:spcBef>
              <a:spcAft>
                <a:spcPts val="0"/>
              </a:spcAft>
              <a:buClr>
                <a:srgbClr val="000000"/>
              </a:buClr>
              <a:buSzPts val="3000"/>
              <a:buFont typeface="Arial"/>
              <a:buChar char="•"/>
            </a:pPr>
            <a:r>
              <a:rPr lang="en-US" sz="3000">
                <a:solidFill>
                  <a:srgbClr val="000000"/>
                </a:solidFill>
              </a:rPr>
              <a:t>Other services/disciplines</a:t>
            </a:r>
            <a:endParaRPr sz="3000">
              <a:solidFill>
                <a:srgbClr val="000000"/>
              </a:solidFill>
            </a:endParaRPr>
          </a:p>
          <a:p>
            <a:pPr indent="-241300" lvl="0" marL="228600" marR="0" rtl="0" algn="l">
              <a:lnSpc>
                <a:spcPct val="90000"/>
              </a:lnSpc>
              <a:spcBef>
                <a:spcPts val="1000"/>
              </a:spcBef>
              <a:spcAft>
                <a:spcPts val="0"/>
              </a:spcAft>
              <a:buClr>
                <a:srgbClr val="000000"/>
              </a:buClr>
              <a:buSzPts val="3000"/>
              <a:buFont typeface="Arial"/>
              <a:buChar char="•"/>
            </a:pPr>
            <a:r>
              <a:rPr lang="en-US" sz="3000">
                <a:solidFill>
                  <a:srgbClr val="000000"/>
                </a:solidFill>
              </a:rPr>
              <a:t>Family priorities</a:t>
            </a:r>
            <a:endParaRPr sz="3000">
              <a:solidFill>
                <a:srgbClr val="000000"/>
              </a:solidFil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210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21" name="Shape 221"/>
        <p:cNvGrpSpPr/>
        <p:nvPr/>
      </p:nvGrpSpPr>
      <p:grpSpPr>
        <a:xfrm>
          <a:off x="0" y="0"/>
          <a:ext cx="0" cy="0"/>
          <a:chOff x="0" y="0"/>
          <a:chExt cx="0" cy="0"/>
        </a:xfrm>
      </p:grpSpPr>
      <p:sp>
        <p:nvSpPr>
          <p:cNvPr id="222" name="Shape 222"/>
          <p:cNvSpPr txBox="1"/>
          <p:nvPr>
            <p:ph type="title"/>
          </p:nvPr>
        </p:nvSpPr>
        <p:spPr>
          <a:xfrm>
            <a:off x="838200" y="365125"/>
            <a:ext cx="10515600" cy="1325563"/>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800" u="none" cap="none" strike="noStrike">
                <a:solidFill>
                  <a:schemeClr val="dk1"/>
                </a:solidFill>
                <a:latin typeface="Calibri"/>
                <a:ea typeface="Calibri"/>
                <a:cs typeface="Calibri"/>
                <a:sym typeface="Calibri"/>
              </a:rPr>
              <a:t>Goal in IFSP development:</a:t>
            </a:r>
            <a:endParaRPr b="0" i="0" sz="4800" u="none" cap="none" strike="noStrike">
              <a:solidFill>
                <a:schemeClr val="dk1"/>
              </a:solidFill>
              <a:latin typeface="Calibri"/>
              <a:ea typeface="Calibri"/>
              <a:cs typeface="Calibri"/>
              <a:sym typeface="Calibri"/>
            </a:endParaRPr>
          </a:p>
        </p:txBody>
      </p:sp>
      <p:sp>
        <p:nvSpPr>
          <p:cNvPr id="223" name="Shape 2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79400" lvl="0" marL="228600" marR="0" rtl="0" algn="l">
              <a:lnSpc>
                <a:spcPct val="90000"/>
              </a:lnSpc>
              <a:spcBef>
                <a:spcPts val="0"/>
              </a:spcBef>
              <a:spcAft>
                <a:spcPts val="0"/>
              </a:spcAft>
              <a:buClr>
                <a:srgbClr val="000000"/>
              </a:buClr>
              <a:buSzPts val="3600"/>
              <a:buFont typeface="Arial"/>
              <a:buChar char="•"/>
            </a:pPr>
            <a:r>
              <a:rPr b="0" i="0" lang="en-US" sz="3600" u="none" cap="none" strike="noStrike">
                <a:solidFill>
                  <a:srgbClr val="000000"/>
                </a:solidFill>
                <a:latin typeface="Calibri"/>
                <a:ea typeface="Calibri"/>
                <a:cs typeface="Calibri"/>
                <a:sym typeface="Calibri"/>
              </a:rPr>
              <a:t>To develop a home program that parents can follow and build their own skill set</a:t>
            </a:r>
            <a:endParaRPr b="0" i="0" sz="3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3600">
              <a:solidFill>
                <a:srgbClr val="000000"/>
              </a:solidFill>
            </a:endParaRPr>
          </a:p>
          <a:p>
            <a:pPr indent="-279400" lvl="0" marL="228600" marR="0" rtl="0" algn="l">
              <a:lnSpc>
                <a:spcPct val="90000"/>
              </a:lnSpc>
              <a:spcBef>
                <a:spcPts val="0"/>
              </a:spcBef>
              <a:spcAft>
                <a:spcPts val="0"/>
              </a:spcAft>
              <a:buClr>
                <a:srgbClr val="000000"/>
              </a:buClr>
              <a:buSzPts val="3600"/>
              <a:buFont typeface="Arial"/>
              <a:buChar char="•"/>
            </a:pPr>
            <a:r>
              <a:rPr lang="en-US" sz="3600">
                <a:solidFill>
                  <a:srgbClr val="000000"/>
                </a:solidFill>
              </a:rPr>
              <a:t>Based on caregiver concerns and priorities</a:t>
            </a:r>
            <a:endParaRPr sz="3600">
              <a:solidFill>
                <a:srgbClr val="000000"/>
              </a:solidFill>
            </a:endParaRPr>
          </a:p>
          <a:p>
            <a:pPr indent="0" lvl="0" marL="0" marR="0" rtl="0" algn="l">
              <a:lnSpc>
                <a:spcPct val="90000"/>
              </a:lnSpc>
              <a:spcBef>
                <a:spcPts val="0"/>
              </a:spcBef>
              <a:spcAft>
                <a:spcPts val="0"/>
              </a:spcAft>
              <a:buNone/>
            </a:pPr>
            <a:r>
              <a:t/>
            </a:r>
            <a:endParaRPr sz="3600">
              <a:solidFill>
                <a:srgbClr val="000000"/>
              </a:solidFill>
            </a:endParaRPr>
          </a:p>
          <a:p>
            <a:pPr indent="-279400" lvl="0" marL="228600" marR="0" rtl="0" algn="l">
              <a:lnSpc>
                <a:spcPct val="90000"/>
              </a:lnSpc>
              <a:spcBef>
                <a:spcPts val="1000"/>
              </a:spcBef>
              <a:spcAft>
                <a:spcPts val="0"/>
              </a:spcAft>
              <a:buClr>
                <a:srgbClr val="000000"/>
              </a:buClr>
              <a:buSzPts val="3600"/>
              <a:buFont typeface="Arial"/>
              <a:buChar char="•"/>
            </a:pPr>
            <a:r>
              <a:rPr b="0" i="0" lang="en-US" sz="3600" u="none" cap="none" strike="noStrike">
                <a:solidFill>
                  <a:srgbClr val="000000"/>
                </a:solidFill>
                <a:latin typeface="Calibri"/>
                <a:ea typeface="Calibri"/>
                <a:cs typeface="Calibri"/>
                <a:sym typeface="Calibri"/>
              </a:rPr>
              <a:t>Not to teach the child to demonstrate skills when you are present</a:t>
            </a:r>
            <a:endParaRPr sz="3600">
              <a:solidFill>
                <a:srgbClr val="000000"/>
              </a:solidFill>
            </a:endParaRPr>
          </a:p>
          <a:p>
            <a:pPr indent="-50800" lvl="0" marL="228600" marR="0" rtl="0" algn="l">
              <a:lnSpc>
                <a:spcPct val="90000"/>
              </a:lnSpc>
              <a:spcBef>
                <a:spcPts val="1000"/>
              </a:spcBef>
              <a:spcAft>
                <a:spcPts val="210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27" name="Shape 227"/>
        <p:cNvGrpSpPr/>
        <p:nvPr/>
      </p:nvGrpSpPr>
      <p:grpSpPr>
        <a:xfrm>
          <a:off x="0" y="0"/>
          <a:ext cx="0" cy="0"/>
          <a:chOff x="0" y="0"/>
          <a:chExt cx="0" cy="0"/>
        </a:xfrm>
      </p:grpSpPr>
      <p:sp>
        <p:nvSpPr>
          <p:cNvPr id="228" name="Shape 228"/>
          <p:cNvSpPr txBox="1"/>
          <p:nvPr>
            <p:ph type="title"/>
          </p:nvPr>
        </p:nvSpPr>
        <p:spPr>
          <a:xfrm>
            <a:off x="838200" y="365125"/>
            <a:ext cx="10515600" cy="1325563"/>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800" u="none" cap="none" strike="noStrike">
                <a:solidFill>
                  <a:schemeClr val="dk1"/>
                </a:solidFill>
                <a:latin typeface="Calibri"/>
                <a:ea typeface="Calibri"/>
                <a:cs typeface="Calibri"/>
                <a:sym typeface="Calibri"/>
              </a:rPr>
              <a:t>When decreasing</a:t>
            </a:r>
            <a:endParaRPr b="0" i="0" sz="4800" u="none" cap="none" strike="noStrike">
              <a:solidFill>
                <a:schemeClr val="dk1"/>
              </a:solidFill>
              <a:latin typeface="Calibri"/>
              <a:ea typeface="Calibri"/>
              <a:cs typeface="Calibri"/>
              <a:sym typeface="Calibri"/>
            </a:endParaRPr>
          </a:p>
        </p:txBody>
      </p:sp>
      <p:sp>
        <p:nvSpPr>
          <p:cNvPr id="229" name="Shape 2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41300" lvl="0" marL="228600" marR="0" rtl="0" algn="l">
              <a:lnSpc>
                <a:spcPct val="90000"/>
              </a:lnSpc>
              <a:spcBef>
                <a:spcPts val="0"/>
              </a:spcBef>
              <a:spcAft>
                <a:spcPts val="0"/>
              </a:spcAft>
              <a:buClr>
                <a:srgbClr val="000000"/>
              </a:buClr>
              <a:buSzPts val="3000"/>
              <a:buFont typeface="Arial"/>
              <a:buChar char="•"/>
            </a:pPr>
            <a:r>
              <a:rPr b="0" i="0" lang="en-US" sz="3000" u="none" cap="none" strike="noStrike">
                <a:solidFill>
                  <a:srgbClr val="000000"/>
                </a:solidFill>
                <a:latin typeface="Calibri"/>
                <a:ea typeface="Calibri"/>
                <a:cs typeface="Calibri"/>
                <a:sym typeface="Calibri"/>
              </a:rPr>
              <a:t>Possibly only need a short increase and then child is back on track</a:t>
            </a:r>
            <a:endParaRPr sz="3000">
              <a:solidFill>
                <a:srgbClr val="000000"/>
              </a:solidFill>
            </a:endParaRPr>
          </a:p>
          <a:p>
            <a:pPr indent="-241300" lvl="0" marL="228600" marR="0" rtl="0" algn="l">
              <a:lnSpc>
                <a:spcPct val="90000"/>
              </a:lnSpc>
              <a:spcBef>
                <a:spcPts val="1000"/>
              </a:spcBef>
              <a:spcAft>
                <a:spcPts val="0"/>
              </a:spcAft>
              <a:buClr>
                <a:srgbClr val="000000"/>
              </a:buClr>
              <a:buSzPts val="3000"/>
              <a:buFont typeface="Arial"/>
              <a:buChar char="•"/>
            </a:pPr>
            <a:r>
              <a:rPr b="0" i="0" lang="en-US" sz="3000" u="none" cap="none" strike="noStrike">
                <a:solidFill>
                  <a:srgbClr val="000000"/>
                </a:solidFill>
                <a:latin typeface="Calibri"/>
                <a:ea typeface="Calibri"/>
                <a:cs typeface="Calibri"/>
                <a:sym typeface="Calibri"/>
              </a:rPr>
              <a:t>CFC5—doesn’t require a discharge meeting or a meeting to decrease one provider’s services if there are more than one person on the team.  The decrease happens with the parents and then is discussed at the next 6 month review</a:t>
            </a:r>
            <a:endParaRPr b="0" i="0" sz="3000" u="none" cap="none" strike="noStrike">
              <a:solidFill>
                <a:srgbClr val="000000"/>
              </a:solidFill>
              <a:latin typeface="Calibri"/>
              <a:ea typeface="Calibri"/>
              <a:cs typeface="Calibri"/>
              <a:sym typeface="Calibri"/>
            </a:endParaRPr>
          </a:p>
          <a:p>
            <a:pPr indent="-241300" lvl="0" marL="228600" marR="0" rtl="0" algn="l">
              <a:lnSpc>
                <a:spcPct val="90000"/>
              </a:lnSpc>
              <a:spcBef>
                <a:spcPts val="2100"/>
              </a:spcBef>
              <a:spcAft>
                <a:spcPts val="2100"/>
              </a:spcAft>
              <a:buClr>
                <a:srgbClr val="000000"/>
              </a:buClr>
              <a:buSzPts val="3000"/>
              <a:buFont typeface="Arial"/>
              <a:buChar char="•"/>
            </a:pPr>
            <a:r>
              <a:rPr lang="en-US" sz="3000">
                <a:solidFill>
                  <a:srgbClr val="000000"/>
                </a:solidFill>
              </a:rPr>
              <a:t>All CFC’s operate a little differently</a:t>
            </a:r>
            <a:endParaRPr sz="30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33" name="Shape 233"/>
        <p:cNvGrpSpPr/>
        <p:nvPr/>
      </p:nvGrpSpPr>
      <p:grpSpPr>
        <a:xfrm>
          <a:off x="0" y="0"/>
          <a:ext cx="0" cy="0"/>
          <a:chOff x="0" y="0"/>
          <a:chExt cx="0" cy="0"/>
        </a:xfrm>
      </p:grpSpPr>
      <p:sp>
        <p:nvSpPr>
          <p:cNvPr id="234" name="Shape 234"/>
          <p:cNvSpPr txBox="1"/>
          <p:nvPr>
            <p:ph type="title"/>
          </p:nvPr>
        </p:nvSpPr>
        <p:spPr>
          <a:xfrm>
            <a:off x="838200" y="87325"/>
            <a:ext cx="10515600" cy="1325700"/>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800" u="none" cap="none" strike="noStrike">
                <a:solidFill>
                  <a:schemeClr val="dk1"/>
                </a:solidFill>
                <a:latin typeface="Calibri"/>
                <a:ea typeface="Calibri"/>
                <a:cs typeface="Calibri"/>
                <a:sym typeface="Calibri"/>
              </a:rPr>
              <a:t>Case Reviews:   Three Questions</a:t>
            </a:r>
            <a:endParaRPr b="0" i="0" sz="4800" u="none" cap="none" strike="noStrike">
              <a:solidFill>
                <a:schemeClr val="dk1"/>
              </a:solidFill>
              <a:latin typeface="Calibri"/>
              <a:ea typeface="Calibri"/>
              <a:cs typeface="Calibri"/>
              <a:sym typeface="Calibri"/>
            </a:endParaRPr>
          </a:p>
        </p:txBody>
      </p:sp>
      <p:sp>
        <p:nvSpPr>
          <p:cNvPr id="235" name="Shape 235"/>
          <p:cNvSpPr txBox="1"/>
          <p:nvPr>
            <p:ph idx="1" type="body"/>
          </p:nvPr>
        </p:nvSpPr>
        <p:spPr>
          <a:xfrm>
            <a:off x="543025" y="1582550"/>
            <a:ext cx="10515600" cy="4351200"/>
          </a:xfrm>
          <a:prstGeom prst="rect">
            <a:avLst/>
          </a:prstGeom>
          <a:noFill/>
          <a:ln>
            <a:noFill/>
          </a:ln>
        </p:spPr>
        <p:txBody>
          <a:bodyPr anchorCtr="0" anchor="t" bIns="45700" lIns="91425" spcFirstLastPara="1" rIns="91425" wrap="square" tIns="45700">
            <a:noAutofit/>
          </a:bodyPr>
          <a:lstStyle/>
          <a:p>
            <a:pPr indent="-241300" lvl="0" marL="228600" marR="0" rtl="0" algn="l">
              <a:lnSpc>
                <a:spcPct val="80000"/>
              </a:lnSpc>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What does the assessment tell you about the child’s  strengths and needs?</a:t>
            </a:r>
            <a:endParaRPr b="0" i="0" sz="3000" u="none" cap="none" strike="noStrike">
              <a:solidFill>
                <a:schemeClr val="dk1"/>
              </a:solidFill>
              <a:latin typeface="Calibri"/>
              <a:ea typeface="Calibri"/>
              <a:cs typeface="Calibri"/>
              <a:sym typeface="Calibri"/>
            </a:endParaRPr>
          </a:p>
          <a:p>
            <a:pPr indent="-241300" lvl="0" marL="228600" marR="0" rtl="0" algn="l">
              <a:lnSpc>
                <a:spcPct val="8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What services would you recommend?</a:t>
            </a:r>
            <a:endParaRPr b="0" i="0" sz="3000" u="none" cap="none" strike="noStrike">
              <a:solidFill>
                <a:schemeClr val="dk1"/>
              </a:solidFill>
              <a:latin typeface="Calibri"/>
              <a:ea typeface="Calibri"/>
              <a:cs typeface="Calibri"/>
              <a:sym typeface="Calibri"/>
            </a:endParaRPr>
          </a:p>
          <a:p>
            <a:pPr indent="-241300" lvl="0" marL="228600" marR="0" rtl="0" algn="l">
              <a:lnSpc>
                <a:spcPct val="8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What frequency and intensity would best serve this family?</a:t>
            </a:r>
            <a:endParaRPr sz="3000"/>
          </a:p>
          <a:p>
            <a:pPr indent="-50800" lvl="0" marL="228600" marR="0" rtl="0" algn="l">
              <a:lnSpc>
                <a:spcPct val="80000"/>
              </a:lnSpc>
              <a:spcBef>
                <a:spcPts val="1000"/>
              </a:spcBef>
              <a:spcAft>
                <a:spcPts val="0"/>
              </a:spcAft>
              <a:buClr>
                <a:schemeClr val="dk1"/>
              </a:buClr>
              <a:buSzPts val="2800"/>
              <a:buFont typeface="Arial"/>
              <a:buNone/>
            </a:pPr>
            <a:r>
              <a:t/>
            </a:r>
            <a:endParaRPr b="0" i="0" sz="3000" u="none" cap="none" strike="noStrike">
              <a:solidFill>
                <a:schemeClr val="dk1"/>
              </a:solidFill>
              <a:latin typeface="Calibri"/>
              <a:ea typeface="Calibri"/>
              <a:cs typeface="Calibri"/>
              <a:sym typeface="Calibri"/>
            </a:endParaRPr>
          </a:p>
          <a:p>
            <a:pPr indent="-241300" lvl="0" marL="228600" marR="0" rtl="0" algn="l">
              <a:lnSpc>
                <a:spcPct val="80000"/>
              </a:lnSpc>
              <a:spcBef>
                <a:spcPts val="1000"/>
              </a:spcBef>
              <a:spcAft>
                <a:spcPts val="210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Record your table’s ideas about what factors should be considered when making these decisions.  Write them down—then large group will share</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39" name="Shape 239"/>
        <p:cNvGrpSpPr/>
        <p:nvPr/>
      </p:nvGrpSpPr>
      <p:grpSpPr>
        <a:xfrm>
          <a:off x="0" y="0"/>
          <a:ext cx="0" cy="0"/>
          <a:chOff x="0" y="0"/>
          <a:chExt cx="0" cy="0"/>
        </a:xfrm>
      </p:grpSpPr>
      <p:sp>
        <p:nvSpPr>
          <p:cNvPr id="240" name="Shape 240"/>
          <p:cNvSpPr txBox="1"/>
          <p:nvPr>
            <p:ph type="title"/>
          </p:nvPr>
        </p:nvSpPr>
        <p:spPr>
          <a:xfrm>
            <a:off x="838200" y="365125"/>
            <a:ext cx="10515600" cy="1325563"/>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800" u="none" cap="none" strike="noStrike">
                <a:solidFill>
                  <a:schemeClr val="dk1"/>
                </a:solidFill>
                <a:latin typeface="Calibri"/>
                <a:ea typeface="Calibri"/>
                <a:cs typeface="Calibri"/>
                <a:sym typeface="Calibri"/>
              </a:rPr>
              <a:t>Case Review: #1   Jessica</a:t>
            </a:r>
            <a:endParaRPr b="0" i="0" sz="4800" u="none" cap="none" strike="noStrike">
              <a:solidFill>
                <a:schemeClr val="dk1"/>
              </a:solidFill>
              <a:latin typeface="Calibri"/>
              <a:ea typeface="Calibri"/>
              <a:cs typeface="Calibri"/>
              <a:sym typeface="Calibri"/>
            </a:endParaRPr>
          </a:p>
        </p:txBody>
      </p:sp>
      <p:sp>
        <p:nvSpPr>
          <p:cNvPr id="241" name="Shape 2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Diagnosis of Lebers Congenital Amaurosis (LCA)</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5.5 months old</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2100"/>
              </a:spcBef>
              <a:spcAft>
                <a:spcPts val="0"/>
              </a:spcAft>
              <a:buClr>
                <a:schemeClr val="dk1"/>
              </a:buClr>
              <a:buSzPts val="2800"/>
              <a:buFont typeface="Arial"/>
              <a:buChar char="•"/>
            </a:pPr>
            <a:r>
              <a:rPr lang="en-US"/>
              <a:t> mom works 2 days a week and home 3 with older sister 2 ½ </a:t>
            </a:r>
            <a:endParaRPr/>
          </a:p>
          <a:p>
            <a:pPr indent="-228600" lvl="0" marL="228600" marR="0" rtl="0" algn="l">
              <a:lnSpc>
                <a:spcPct val="90000"/>
              </a:lnSpc>
              <a:spcBef>
                <a:spcPts val="2100"/>
              </a:spcBef>
              <a:spcAft>
                <a:spcPts val="0"/>
              </a:spcAft>
              <a:buClr>
                <a:schemeClr val="dk1"/>
              </a:buClr>
              <a:buSzPts val="2800"/>
              <a:buFont typeface="Arial"/>
              <a:buChar char="•"/>
            </a:pPr>
            <a:r>
              <a:rPr lang="en-US"/>
              <a:t>healthy and no meds.  Passed newborn hearing screening</a:t>
            </a:r>
            <a:endParaRPr/>
          </a:p>
          <a:p>
            <a:pPr indent="-228600" lvl="0" marL="228600" marR="0" rtl="0" algn="l">
              <a:lnSpc>
                <a:spcPct val="90000"/>
              </a:lnSpc>
              <a:spcBef>
                <a:spcPts val="2100"/>
              </a:spcBef>
              <a:spcAft>
                <a:spcPts val="0"/>
              </a:spcAft>
              <a:buClr>
                <a:schemeClr val="dk1"/>
              </a:buClr>
              <a:buSzPts val="2800"/>
              <a:buFont typeface="Arial"/>
              <a:buChar char="•"/>
            </a:pPr>
            <a:r>
              <a:rPr lang="en-US"/>
              <a:t>Ocular report:  light perception only, quiets when light goes on, not tracking horizontally or vertically, no eye contact or eye shift</a:t>
            </a:r>
            <a:endParaRPr/>
          </a:p>
          <a:p>
            <a:pPr indent="-228600" lvl="0" marL="228600" marR="0" rtl="0" algn="l">
              <a:lnSpc>
                <a:spcPct val="90000"/>
              </a:lnSpc>
              <a:spcBef>
                <a:spcPts val="2100"/>
              </a:spcBef>
              <a:spcAft>
                <a:spcPts val="2100"/>
              </a:spcAft>
              <a:buClr>
                <a:schemeClr val="dk1"/>
              </a:buClr>
              <a:buSzPts val="2800"/>
              <a:buFont typeface="Arial"/>
              <a:buChar char="•"/>
            </a:pPr>
            <a:r>
              <a:rPr lang="en-US"/>
              <a:t>Using auditory and tactual cues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46" name="Shape 246"/>
        <p:cNvGrpSpPr/>
        <p:nvPr/>
      </p:nvGrpSpPr>
      <p:grpSpPr>
        <a:xfrm>
          <a:off x="0" y="0"/>
          <a:ext cx="0" cy="0"/>
          <a:chOff x="0" y="0"/>
          <a:chExt cx="0" cy="0"/>
        </a:xfrm>
      </p:grpSpPr>
      <p:sp>
        <p:nvSpPr>
          <p:cNvPr id="247" name="Shape 247"/>
          <p:cNvSpPr txBox="1"/>
          <p:nvPr>
            <p:ph type="title"/>
          </p:nvPr>
        </p:nvSpPr>
        <p:spPr>
          <a:xfrm>
            <a:off x="838200" y="365125"/>
            <a:ext cx="105156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a:spcBef>
                <a:spcPts val="0"/>
              </a:spcBef>
              <a:spcAft>
                <a:spcPts val="0"/>
              </a:spcAft>
              <a:buNone/>
            </a:pPr>
            <a:r>
              <a:rPr lang="en-US" sz="4800"/>
              <a:t>Case Review: Matthew</a:t>
            </a:r>
            <a:endParaRPr sz="4800"/>
          </a:p>
        </p:txBody>
      </p:sp>
      <p:sp>
        <p:nvSpPr>
          <p:cNvPr id="248" name="Shape 248"/>
          <p:cNvSpPr txBox="1"/>
          <p:nvPr>
            <p:ph idx="1" type="body"/>
          </p:nvPr>
        </p:nvSpPr>
        <p:spPr>
          <a:xfrm>
            <a:off x="838200" y="1530200"/>
            <a:ext cx="10515600" cy="4842600"/>
          </a:xfrm>
          <a:prstGeom prst="rect">
            <a:avLst/>
          </a:prstGeom>
        </p:spPr>
        <p:txBody>
          <a:bodyPr anchorCtr="0" anchor="t" bIns="45700" lIns="91425" spcFirstLastPara="1" rIns="91425" wrap="square" tIns="45700">
            <a:noAutofit/>
          </a:bodyPr>
          <a:lstStyle/>
          <a:p>
            <a:pPr indent="-406400" lvl="0" marL="457200" rtl="0">
              <a:spcBef>
                <a:spcPts val="1000"/>
              </a:spcBef>
              <a:spcAft>
                <a:spcPts val="0"/>
              </a:spcAft>
              <a:buSzPts val="2800"/>
              <a:buChar char="•"/>
            </a:pPr>
            <a:r>
              <a:rPr lang="en-US"/>
              <a:t>8 months old and multiple medical needs</a:t>
            </a:r>
            <a:endParaRPr/>
          </a:p>
          <a:p>
            <a:pPr indent="-406400" lvl="0" marL="457200" rtl="0">
              <a:spcBef>
                <a:spcPts val="0"/>
              </a:spcBef>
              <a:spcAft>
                <a:spcPts val="0"/>
              </a:spcAft>
              <a:buSzPts val="2800"/>
              <a:buChar char="•"/>
            </a:pPr>
            <a:r>
              <a:rPr lang="en-US"/>
              <a:t>Deaf/blind</a:t>
            </a:r>
            <a:endParaRPr/>
          </a:p>
          <a:p>
            <a:pPr indent="-406400" lvl="0" marL="457200" rtl="0">
              <a:spcBef>
                <a:spcPts val="0"/>
              </a:spcBef>
              <a:spcAft>
                <a:spcPts val="0"/>
              </a:spcAft>
              <a:buSzPts val="2800"/>
              <a:buChar char="•"/>
            </a:pPr>
            <a:r>
              <a:rPr lang="en-US"/>
              <a:t>home with mother and both parents have some education background</a:t>
            </a:r>
            <a:endParaRPr/>
          </a:p>
          <a:p>
            <a:pPr indent="-406400" lvl="0" marL="457200" rtl="0">
              <a:spcBef>
                <a:spcPts val="0"/>
              </a:spcBef>
              <a:spcAft>
                <a:spcPts val="0"/>
              </a:spcAft>
              <a:buSzPts val="2800"/>
              <a:buChar char="•"/>
            </a:pPr>
            <a:r>
              <a:rPr lang="en-US"/>
              <a:t>occasionally hospitalized with seizure activity</a:t>
            </a:r>
            <a:endParaRPr/>
          </a:p>
          <a:p>
            <a:pPr indent="-406400" lvl="0" marL="457200" rtl="0">
              <a:spcBef>
                <a:spcPts val="0"/>
              </a:spcBef>
              <a:spcAft>
                <a:spcPts val="0"/>
              </a:spcAft>
              <a:buSzPts val="2800"/>
              <a:buChar char="•"/>
            </a:pPr>
            <a:r>
              <a:rPr lang="en-US"/>
              <a:t>mild-moderate hearing loss and wears 1 aid on left ear</a:t>
            </a:r>
            <a:endParaRPr/>
          </a:p>
          <a:p>
            <a:pPr indent="-406400" lvl="0" marL="457200" rtl="0">
              <a:spcBef>
                <a:spcPts val="0"/>
              </a:spcBef>
              <a:spcAft>
                <a:spcPts val="0"/>
              </a:spcAft>
              <a:buSzPts val="2800"/>
              <a:buChar char="•"/>
            </a:pPr>
            <a:r>
              <a:rPr lang="en-US"/>
              <a:t>high myopia and wears glasses</a:t>
            </a:r>
            <a:endParaRPr/>
          </a:p>
          <a:p>
            <a:pPr indent="-406400" lvl="0" marL="457200" rtl="0">
              <a:spcBef>
                <a:spcPts val="0"/>
              </a:spcBef>
              <a:spcAft>
                <a:spcPts val="0"/>
              </a:spcAft>
              <a:buSzPts val="2800"/>
              <a:buChar char="•"/>
            </a:pPr>
            <a:r>
              <a:rPr lang="en-US"/>
              <a:t>visually attends best to items presented 6-8 inches in front on solid background</a:t>
            </a:r>
            <a:endParaRPr/>
          </a:p>
          <a:p>
            <a:pPr indent="-406400" lvl="0" marL="457200">
              <a:spcBef>
                <a:spcPts val="0"/>
              </a:spcBef>
              <a:spcAft>
                <a:spcPts val="0"/>
              </a:spcAft>
              <a:buSzPts val="2800"/>
              <a:buChar char="•"/>
            </a:pPr>
            <a:r>
              <a:rPr lang="en-US"/>
              <a:t>can become irritable when over stimulated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0E0E3"/>
        </a:solidFill>
      </p:bgPr>
    </p:bg>
    <p:spTree>
      <p:nvGrpSpPr>
        <p:cNvPr id="253" name="Shape 253"/>
        <p:cNvGrpSpPr/>
        <p:nvPr/>
      </p:nvGrpSpPr>
      <p:grpSpPr>
        <a:xfrm>
          <a:off x="0" y="0"/>
          <a:ext cx="0" cy="0"/>
          <a:chOff x="0" y="0"/>
          <a:chExt cx="0" cy="0"/>
        </a:xfrm>
      </p:grpSpPr>
      <p:sp>
        <p:nvSpPr>
          <p:cNvPr id="254" name="Shape 254"/>
          <p:cNvSpPr txBox="1"/>
          <p:nvPr>
            <p:ph type="title"/>
          </p:nvPr>
        </p:nvSpPr>
        <p:spPr>
          <a:xfrm>
            <a:off x="838200" y="365125"/>
            <a:ext cx="105156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a:spcBef>
                <a:spcPts val="0"/>
              </a:spcBef>
              <a:spcAft>
                <a:spcPts val="0"/>
              </a:spcAft>
              <a:buNone/>
            </a:pPr>
            <a:r>
              <a:rPr lang="en-US" sz="4800"/>
              <a:t>Case Review: Callie</a:t>
            </a:r>
            <a:endParaRPr sz="4800"/>
          </a:p>
        </p:txBody>
      </p:sp>
      <p:sp>
        <p:nvSpPr>
          <p:cNvPr id="255" name="Shape 255"/>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a:spcBef>
                <a:spcPts val="1000"/>
              </a:spcBef>
              <a:spcAft>
                <a:spcPts val="0"/>
              </a:spcAft>
              <a:buNone/>
            </a:pPr>
            <a:r>
              <a:rPr lang="en-US" sz="3600"/>
              <a:t>11 months old</a:t>
            </a:r>
            <a:endParaRPr sz="3600"/>
          </a:p>
          <a:p>
            <a:pPr indent="0" lvl="0" marL="0">
              <a:spcBef>
                <a:spcPts val="2100"/>
              </a:spcBef>
              <a:spcAft>
                <a:spcPts val="0"/>
              </a:spcAft>
              <a:buNone/>
            </a:pPr>
            <a:r>
              <a:rPr lang="en-US" sz="3600"/>
              <a:t>Diagnosed with seizure disorder</a:t>
            </a:r>
            <a:endParaRPr sz="3600"/>
          </a:p>
          <a:p>
            <a:pPr indent="0" lvl="0" marL="0">
              <a:spcBef>
                <a:spcPts val="2100"/>
              </a:spcBef>
              <a:spcAft>
                <a:spcPts val="0"/>
              </a:spcAft>
              <a:buNone/>
            </a:pPr>
            <a:r>
              <a:rPr lang="en-US" sz="3600"/>
              <a:t>No concerns with hearing</a:t>
            </a:r>
            <a:endParaRPr sz="3600"/>
          </a:p>
          <a:p>
            <a:pPr indent="0" lvl="0" marL="0">
              <a:spcBef>
                <a:spcPts val="2100"/>
              </a:spcBef>
              <a:spcAft>
                <a:spcPts val="0"/>
              </a:spcAft>
              <a:buNone/>
            </a:pPr>
            <a:r>
              <a:rPr lang="en-US" sz="3600"/>
              <a:t>Not meeting milestones</a:t>
            </a:r>
            <a:endParaRPr sz="3600"/>
          </a:p>
          <a:p>
            <a:pPr indent="0" lvl="0" marL="0">
              <a:spcBef>
                <a:spcPts val="2100"/>
              </a:spcBef>
              <a:spcAft>
                <a:spcPts val="2100"/>
              </a:spcAft>
              <a:buNone/>
            </a:pPr>
            <a:r>
              <a:rPr lang="en-US" sz="3600"/>
              <a:t>Easily overwhelmed with sensory input</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95" name="Shape 95"/>
        <p:cNvGrpSpPr/>
        <p:nvPr/>
      </p:nvGrpSpPr>
      <p:grpSpPr>
        <a:xfrm>
          <a:off x="0" y="0"/>
          <a:ext cx="0" cy="0"/>
          <a:chOff x="0" y="0"/>
          <a:chExt cx="0" cy="0"/>
        </a:xfrm>
      </p:grpSpPr>
      <p:sp>
        <p:nvSpPr>
          <p:cNvPr id="96" name="Shape 96"/>
          <p:cNvSpPr txBox="1"/>
          <p:nvPr>
            <p:ph type="title"/>
          </p:nvPr>
        </p:nvSpPr>
        <p:spPr>
          <a:xfrm>
            <a:off x="838200" y="365125"/>
            <a:ext cx="10515600" cy="1325563"/>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800" u="none" cap="none" strike="noStrike">
                <a:solidFill>
                  <a:schemeClr val="dk1"/>
                </a:solidFill>
                <a:latin typeface="Calibri"/>
                <a:ea typeface="Calibri"/>
                <a:cs typeface="Calibri"/>
                <a:sym typeface="Calibri"/>
              </a:rPr>
              <a:t>All on the same page:</a:t>
            </a:r>
            <a:endParaRPr b="0" i="0" sz="4800" u="none" cap="none" strike="noStrike">
              <a:solidFill>
                <a:schemeClr val="dk1"/>
              </a:solidFill>
              <a:latin typeface="Calibri"/>
              <a:ea typeface="Calibri"/>
              <a:cs typeface="Calibri"/>
              <a:sym typeface="Calibri"/>
            </a:endParaRPr>
          </a:p>
        </p:txBody>
      </p:sp>
      <p:sp>
        <p:nvSpPr>
          <p:cNvPr id="97" name="Shape 9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79400" lvl="0" marL="228600" marR="0" rtl="0" algn="l">
              <a:lnSpc>
                <a:spcPct val="90000"/>
              </a:lnSpc>
              <a:spcBef>
                <a:spcPts val="0"/>
              </a:spcBef>
              <a:spcAft>
                <a:spcPts val="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Frequency – how often    ( 1 wk)</a:t>
            </a:r>
            <a:endParaRPr sz="3600"/>
          </a:p>
          <a:p>
            <a:pPr indent="-279400" lvl="0" marL="228600" marR="0" rtl="0" algn="l">
              <a:lnSpc>
                <a:spcPct val="90000"/>
              </a:lnSpc>
              <a:spcBef>
                <a:spcPts val="1000"/>
              </a:spcBef>
              <a:spcAft>
                <a:spcPts val="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Intensity – how long each session</a:t>
            </a:r>
            <a:endParaRPr sz="3600"/>
          </a:p>
          <a:p>
            <a:pPr indent="-279400" lvl="0" marL="228600" marR="0" rtl="0" algn="l">
              <a:lnSpc>
                <a:spcPct val="90000"/>
              </a:lnSpc>
              <a:spcBef>
                <a:spcPts val="1000"/>
              </a:spcBef>
              <a:spcAft>
                <a:spcPts val="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Duration – every 6 months</a:t>
            </a:r>
            <a:endParaRPr sz="3600"/>
          </a:p>
          <a:p>
            <a:pPr indent="-50800" lvl="0" marL="228600" marR="0" rtl="0" algn="l">
              <a:lnSpc>
                <a:spcPct val="90000"/>
              </a:lnSpc>
              <a:spcBef>
                <a:spcPts val="1000"/>
              </a:spcBef>
              <a:spcAft>
                <a:spcPts val="0"/>
              </a:spcAft>
              <a:buClr>
                <a:schemeClr val="dk1"/>
              </a:buClr>
              <a:buSzPts val="2800"/>
              <a:buFont typeface="Arial"/>
              <a:buNone/>
            </a:pPr>
            <a:r>
              <a:t/>
            </a:r>
            <a:endParaRPr b="0" i="0" sz="36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3600" u="none" cap="none" strike="noStrike">
              <a:solidFill>
                <a:schemeClr val="dk1"/>
              </a:solidFill>
              <a:latin typeface="Calibri"/>
              <a:ea typeface="Calibri"/>
              <a:cs typeface="Calibri"/>
              <a:sym typeface="Calibri"/>
            </a:endParaRPr>
          </a:p>
          <a:p>
            <a:pPr indent="-279400" lvl="0" marL="228600" marR="0" rtl="0" algn="l">
              <a:lnSpc>
                <a:spcPct val="90000"/>
              </a:lnSpc>
              <a:spcBef>
                <a:spcPts val="1000"/>
              </a:spcBef>
              <a:spcAft>
                <a:spcPts val="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Walk the walk and talk the talk</a:t>
            </a:r>
            <a:endParaRPr b="0" i="0" sz="36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210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02" name="Shape 102"/>
        <p:cNvGrpSpPr/>
        <p:nvPr/>
      </p:nvGrpSpPr>
      <p:grpSpPr>
        <a:xfrm>
          <a:off x="0" y="0"/>
          <a:ext cx="0" cy="0"/>
          <a:chOff x="0" y="0"/>
          <a:chExt cx="0" cy="0"/>
        </a:xfrm>
      </p:grpSpPr>
      <p:sp>
        <p:nvSpPr>
          <p:cNvPr id="103" name="Shape 103"/>
          <p:cNvSpPr txBox="1"/>
          <p:nvPr>
            <p:ph type="title"/>
          </p:nvPr>
        </p:nvSpPr>
        <p:spPr>
          <a:xfrm>
            <a:off x="838200" y="365125"/>
            <a:ext cx="105156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a:spcBef>
                <a:spcPts val="0"/>
              </a:spcBef>
              <a:spcAft>
                <a:spcPts val="0"/>
              </a:spcAft>
              <a:buNone/>
            </a:pPr>
            <a:r>
              <a:rPr lang="en-US" sz="4800"/>
              <a:t>Illinois Provider Handbook</a:t>
            </a:r>
            <a:endParaRPr sz="4800"/>
          </a:p>
        </p:txBody>
      </p:sp>
      <p:sp>
        <p:nvSpPr>
          <p:cNvPr id="104" name="Shape 104"/>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a:spcBef>
                <a:spcPts val="1000"/>
              </a:spcBef>
              <a:spcAft>
                <a:spcPts val="2100"/>
              </a:spcAft>
              <a:buNone/>
            </a:pPr>
            <a:r>
              <a:rPr lang="en-US" sz="3600"/>
              <a:t>Pull it up--</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09" name="Shape 109"/>
        <p:cNvGrpSpPr/>
        <p:nvPr/>
      </p:nvGrpSpPr>
      <p:grpSpPr>
        <a:xfrm>
          <a:off x="0" y="0"/>
          <a:ext cx="0" cy="0"/>
          <a:chOff x="0" y="0"/>
          <a:chExt cx="0" cy="0"/>
        </a:xfrm>
      </p:grpSpPr>
      <p:sp>
        <p:nvSpPr>
          <p:cNvPr id="110" name="Shape 110"/>
          <p:cNvSpPr txBox="1"/>
          <p:nvPr>
            <p:ph type="title"/>
          </p:nvPr>
        </p:nvSpPr>
        <p:spPr>
          <a:xfrm>
            <a:off x="920175" y="86800"/>
            <a:ext cx="10433700" cy="13023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a:spcBef>
                <a:spcPts val="0"/>
              </a:spcBef>
              <a:spcAft>
                <a:spcPts val="0"/>
              </a:spcAft>
              <a:buNone/>
            </a:pPr>
            <a:r>
              <a:rPr lang="en-US" sz="4800"/>
              <a:t>EI Provider Handbook</a:t>
            </a:r>
            <a:endParaRPr sz="4800"/>
          </a:p>
        </p:txBody>
      </p:sp>
      <p:sp>
        <p:nvSpPr>
          <p:cNvPr id="111" name="Shape 111"/>
          <p:cNvSpPr txBox="1"/>
          <p:nvPr>
            <p:ph idx="1" type="body"/>
          </p:nvPr>
        </p:nvSpPr>
        <p:spPr>
          <a:xfrm>
            <a:off x="455400" y="1111175"/>
            <a:ext cx="11736600" cy="4788000"/>
          </a:xfrm>
          <a:prstGeom prst="rect">
            <a:avLst/>
          </a:prstGeom>
        </p:spPr>
        <p:txBody>
          <a:bodyPr anchorCtr="0" anchor="t" bIns="45700" lIns="91425" spcFirstLastPara="1" rIns="91425" wrap="square" tIns="45700">
            <a:noAutofit/>
          </a:bodyPr>
          <a:lstStyle/>
          <a:p>
            <a:pPr indent="0" lvl="0" marL="0">
              <a:spcBef>
                <a:spcPts val="1000"/>
              </a:spcBef>
              <a:spcAft>
                <a:spcPts val="0"/>
              </a:spcAft>
              <a:buNone/>
            </a:pPr>
            <a:r>
              <a:rPr lang="en-US"/>
              <a:t>Chapter 3.10.7      </a:t>
            </a:r>
            <a:endParaRPr/>
          </a:p>
          <a:p>
            <a:pPr indent="0" lvl="0" marL="0">
              <a:spcBef>
                <a:spcPts val="2100"/>
              </a:spcBef>
              <a:spcAft>
                <a:spcPts val="0"/>
              </a:spcAft>
              <a:buNone/>
            </a:pPr>
            <a:r>
              <a:rPr b="1" lang="en-US" sz="1800"/>
              <a:t>Authorized Frequency, Intensity, and Location of Services Adherence  Recommendations for goals, outcomes, and strategies for services that include</a:t>
            </a:r>
            <a:endParaRPr b="1" sz="1800"/>
          </a:p>
          <a:p>
            <a:pPr indent="0" lvl="0" marL="0">
              <a:spcBef>
                <a:spcPts val="2100"/>
              </a:spcBef>
              <a:spcAft>
                <a:spcPts val="2100"/>
              </a:spcAft>
              <a:buNone/>
            </a:pPr>
            <a:r>
              <a:rPr b="1" lang="en-US" sz="1800"/>
              <a:t>frequency, intensity, and location will be determined at the IFSP meeting in collaboration with the child’s family. These recommendations are based on the family’s identified priorities and concerns and the Principles of Early Intervention. It is inappropriate for any EI Provider to approach a child’s family to discuss eligibility for EI services and/or recommendations for frequency, intensity or location of services prior to the IFSP meeting. EI Providers may not discuss the results of evaluations and assessments with families prior to the meeting. Prior to making any changes to an IFSP such as increasing/decreasing the frequency or intensity of services that were originally identified as a need on the IFSP or changing the location from an offsite to an onsite location, an IFSP meeting must be held to discuss the recommendation and justification for the change. The Service Coordinator must facilitate the meeting and the parent(s) R12/2016 16 must be present. To request changes to existing authorizations, the Developmental Justification to Change Frequency, Intensity and/or Location form must be completed.</a:t>
            </a:r>
            <a:endParaRPr b="1"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16" name="Shape 116"/>
        <p:cNvGrpSpPr/>
        <p:nvPr/>
      </p:nvGrpSpPr>
      <p:grpSpPr>
        <a:xfrm>
          <a:off x="0" y="0"/>
          <a:ext cx="0" cy="0"/>
          <a:chOff x="0" y="0"/>
          <a:chExt cx="0" cy="0"/>
        </a:xfrm>
      </p:grpSpPr>
      <p:sp>
        <p:nvSpPr>
          <p:cNvPr id="117" name="Shape 117"/>
          <p:cNvSpPr txBox="1"/>
          <p:nvPr>
            <p:ph type="title"/>
          </p:nvPr>
        </p:nvSpPr>
        <p:spPr>
          <a:xfrm>
            <a:off x="838200" y="365125"/>
            <a:ext cx="105156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a:spcBef>
                <a:spcPts val="0"/>
              </a:spcBef>
              <a:spcAft>
                <a:spcPts val="0"/>
              </a:spcAft>
              <a:buNone/>
            </a:pPr>
            <a:r>
              <a:rPr lang="en-US" sz="4800"/>
              <a:t>Show of hands:</a:t>
            </a:r>
            <a:endParaRPr sz="4800"/>
          </a:p>
        </p:txBody>
      </p:sp>
      <p:sp>
        <p:nvSpPr>
          <p:cNvPr id="118" name="Shape 118"/>
          <p:cNvSpPr txBox="1"/>
          <p:nvPr>
            <p:ph idx="1" type="body"/>
          </p:nvPr>
        </p:nvSpPr>
        <p:spPr>
          <a:xfrm>
            <a:off x="612500" y="1690825"/>
            <a:ext cx="10515600" cy="4351200"/>
          </a:xfrm>
          <a:prstGeom prst="rect">
            <a:avLst/>
          </a:prstGeom>
        </p:spPr>
        <p:txBody>
          <a:bodyPr anchorCtr="0" anchor="t" bIns="45700" lIns="91425" spcFirstLastPara="1" rIns="91425" wrap="square" tIns="45700">
            <a:noAutofit/>
          </a:bodyPr>
          <a:lstStyle/>
          <a:p>
            <a:pPr indent="0" lvl="0" marL="0">
              <a:spcBef>
                <a:spcPts val="1000"/>
              </a:spcBef>
              <a:spcAft>
                <a:spcPts val="0"/>
              </a:spcAft>
              <a:buNone/>
            </a:pPr>
            <a:r>
              <a:rPr lang="en-US" sz="3600"/>
              <a:t>Who has written a justification in the last 2 years?</a:t>
            </a:r>
            <a:endParaRPr sz="3600"/>
          </a:p>
          <a:p>
            <a:pPr indent="0" lvl="0" marL="0">
              <a:spcBef>
                <a:spcPts val="2100"/>
              </a:spcBef>
              <a:spcAft>
                <a:spcPts val="0"/>
              </a:spcAft>
              <a:buNone/>
            </a:pPr>
            <a:r>
              <a:t/>
            </a:r>
            <a:endParaRPr sz="3600"/>
          </a:p>
          <a:p>
            <a:pPr indent="0" lvl="0" marL="0">
              <a:spcBef>
                <a:spcPts val="2100"/>
              </a:spcBef>
              <a:spcAft>
                <a:spcPts val="0"/>
              </a:spcAft>
              <a:buNone/>
            </a:pPr>
            <a:r>
              <a:rPr lang="en-US" sz="3600"/>
              <a:t>Who had had to re-write that submitted justification because it wasn’t complete?</a:t>
            </a:r>
            <a:endParaRPr sz="3600"/>
          </a:p>
          <a:p>
            <a:pPr indent="0" lvl="0" marL="0">
              <a:spcBef>
                <a:spcPts val="2100"/>
              </a:spcBef>
              <a:spcAft>
                <a:spcPts val="0"/>
              </a:spcAft>
              <a:buNone/>
            </a:pPr>
            <a:r>
              <a:t/>
            </a:r>
            <a:endParaRPr sz="3600"/>
          </a:p>
          <a:p>
            <a:pPr indent="0" lvl="0" marL="0">
              <a:spcBef>
                <a:spcPts val="2100"/>
              </a:spcBef>
              <a:spcAft>
                <a:spcPts val="2100"/>
              </a:spcAft>
              <a:buNone/>
            </a:pPr>
            <a:r>
              <a:rPr lang="en-US" sz="3600"/>
              <a:t>What resources have you used for writing these?</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838200" y="365125"/>
            <a:ext cx="10515600" cy="1325563"/>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800" u="none" cap="none" strike="noStrike">
                <a:solidFill>
                  <a:schemeClr val="dk1"/>
                </a:solidFill>
                <a:latin typeface="Calibri"/>
                <a:ea typeface="Calibri"/>
                <a:cs typeface="Calibri"/>
                <a:sym typeface="Calibri"/>
              </a:rPr>
              <a:t>There are reasons for changes:</a:t>
            </a:r>
            <a:endParaRPr b="0" i="0" sz="4800" u="none" cap="none" strike="noStrike">
              <a:solidFill>
                <a:schemeClr val="dk1"/>
              </a:solidFill>
              <a:latin typeface="Calibri"/>
              <a:ea typeface="Calibri"/>
              <a:cs typeface="Calibri"/>
              <a:sym typeface="Calibri"/>
            </a:endParaRPr>
          </a:p>
        </p:txBody>
      </p:sp>
      <p:sp>
        <p:nvSpPr>
          <p:cNvPr id="125" name="Shape 1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79400" lvl="0" marL="228600" marR="0" rtl="0" algn="l">
              <a:lnSpc>
                <a:spcPct val="90000"/>
              </a:lnSpc>
              <a:spcBef>
                <a:spcPts val="0"/>
              </a:spcBef>
              <a:spcAft>
                <a:spcPts val="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Location change—from home to clinic or another setting</a:t>
            </a:r>
            <a:endParaRPr sz="3600"/>
          </a:p>
          <a:p>
            <a:pPr indent="-279400" lvl="0" marL="228600" marR="0" rtl="0" algn="l">
              <a:lnSpc>
                <a:spcPct val="90000"/>
              </a:lnSpc>
              <a:spcBef>
                <a:spcPts val="1000"/>
              </a:spcBef>
              <a:spcAft>
                <a:spcPts val="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Frequency – how often will that child and family be seen</a:t>
            </a:r>
            <a:endParaRPr sz="3600"/>
          </a:p>
          <a:p>
            <a:pPr indent="-279400" lvl="0" marL="228600" marR="0" rtl="0" algn="l">
              <a:lnSpc>
                <a:spcPct val="90000"/>
              </a:lnSpc>
              <a:spcBef>
                <a:spcPts val="1000"/>
              </a:spcBef>
              <a:spcAft>
                <a:spcPts val="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Intensity – how many minutes per session</a:t>
            </a:r>
            <a:endParaRPr sz="3600"/>
          </a:p>
          <a:p>
            <a:pPr indent="0" lvl="0" marL="0" marR="0" rtl="0" algn="l">
              <a:lnSpc>
                <a:spcPct val="90000"/>
              </a:lnSpc>
              <a:spcBef>
                <a:spcPts val="100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2100"/>
              </a:spcBef>
              <a:spcAft>
                <a:spcPts val="2100"/>
              </a:spcAft>
              <a:buNone/>
            </a:pPr>
            <a:r>
              <a:t/>
            </a:r>
            <a:endParaRPr>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30" name="Shape 130"/>
        <p:cNvGrpSpPr/>
        <p:nvPr/>
      </p:nvGrpSpPr>
      <p:grpSpPr>
        <a:xfrm>
          <a:off x="0" y="0"/>
          <a:ext cx="0" cy="0"/>
          <a:chOff x="0" y="0"/>
          <a:chExt cx="0" cy="0"/>
        </a:xfrm>
      </p:grpSpPr>
      <p:sp>
        <p:nvSpPr>
          <p:cNvPr id="131" name="Shape 131"/>
          <p:cNvSpPr txBox="1"/>
          <p:nvPr>
            <p:ph type="title"/>
          </p:nvPr>
        </p:nvSpPr>
        <p:spPr>
          <a:xfrm>
            <a:off x="647200" y="156252"/>
            <a:ext cx="10706700" cy="1534500"/>
          </a:xfrm>
          <a:prstGeom prst="rect">
            <a:avLst/>
          </a:prstGeom>
          <a:noFill/>
          <a:ln cap="flat" cmpd="sng" w="285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800" u="none" cap="none" strike="noStrike">
                <a:solidFill>
                  <a:schemeClr val="dk1"/>
                </a:solidFill>
                <a:latin typeface="Calibri"/>
                <a:ea typeface="Calibri"/>
                <a:cs typeface="Calibri"/>
                <a:sym typeface="Calibri"/>
              </a:rPr>
              <a:t>Not good reasons to request change</a:t>
            </a:r>
            <a:endParaRPr b="0" i="0" sz="4800" u="none" cap="none" strike="noStrike">
              <a:solidFill>
                <a:schemeClr val="dk1"/>
              </a:solidFill>
              <a:latin typeface="Calibri"/>
              <a:ea typeface="Calibri"/>
              <a:cs typeface="Calibri"/>
              <a:sym typeface="Calibri"/>
            </a:endParaRPr>
          </a:p>
        </p:txBody>
      </p:sp>
      <p:sp>
        <p:nvSpPr>
          <p:cNvPr id="132" name="Shape 132"/>
          <p:cNvSpPr txBox="1"/>
          <p:nvPr>
            <p:ph idx="1" type="body"/>
          </p:nvPr>
        </p:nvSpPr>
        <p:spPr>
          <a:xfrm>
            <a:off x="647200" y="1825600"/>
            <a:ext cx="10515600" cy="4351200"/>
          </a:xfrm>
          <a:prstGeom prst="rect">
            <a:avLst/>
          </a:prstGeom>
          <a:noFill/>
          <a:ln>
            <a:noFill/>
          </a:ln>
        </p:spPr>
        <p:txBody>
          <a:bodyPr anchorCtr="0" anchor="t" bIns="45700" lIns="91425" spcFirstLastPara="1" rIns="91425" wrap="square" tIns="45700">
            <a:noAutofit/>
          </a:bodyPr>
          <a:lstStyle/>
          <a:p>
            <a:pPr indent="-241300" lvl="0" marL="228600" marR="0" rtl="0" algn="l">
              <a:lnSpc>
                <a:spcPct val="90000"/>
              </a:lnSpc>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Because child has greater than 50% delays</a:t>
            </a:r>
            <a:endParaRPr sz="3000"/>
          </a:p>
          <a:p>
            <a:pPr indent="-241300" lvl="0" marL="228600" marR="0" rtl="0" algn="l">
              <a:lnSpc>
                <a:spcPct val="9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Because the child needs more opportunities to practice with you</a:t>
            </a:r>
            <a:endParaRPr sz="3000"/>
          </a:p>
          <a:p>
            <a:pPr indent="-241300" lvl="0" marL="228600" marR="0" rtl="0" algn="l">
              <a:lnSpc>
                <a:spcPct val="9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Because the child isn’t making progress</a:t>
            </a:r>
            <a:endParaRPr sz="3000"/>
          </a:p>
          <a:p>
            <a:pPr indent="-241300" lvl="0" marL="228600" marR="0" rtl="0" algn="l">
              <a:lnSpc>
                <a:spcPct val="9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If change in location is requested—what other natural environments have you tried already or why aren’t those environments suitable</a:t>
            </a:r>
            <a:endParaRPr sz="3000"/>
          </a:p>
          <a:p>
            <a:pPr indent="-241300" lvl="0" marL="228600" marR="0" rtl="0" algn="l">
              <a:lnSpc>
                <a:spcPct val="9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Because the parents want it</a:t>
            </a:r>
            <a:endParaRPr sz="3000"/>
          </a:p>
          <a:p>
            <a:pPr indent="-241300" lvl="0" marL="228600" marR="0" rtl="0" algn="l">
              <a:lnSpc>
                <a:spcPct val="90000"/>
              </a:lnSpc>
              <a:spcBef>
                <a:spcPts val="1000"/>
              </a:spcBef>
              <a:spcAft>
                <a:spcPts val="210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Because the child won’t perform or carryover with the parent—only when you are there</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36" name="Shape 136"/>
        <p:cNvGrpSpPr/>
        <p:nvPr/>
      </p:nvGrpSpPr>
      <p:grpSpPr>
        <a:xfrm>
          <a:off x="0" y="0"/>
          <a:ext cx="0" cy="0"/>
          <a:chOff x="0" y="0"/>
          <a:chExt cx="0" cy="0"/>
        </a:xfrm>
      </p:grpSpPr>
      <p:sp>
        <p:nvSpPr>
          <p:cNvPr id="137" name="Shape 137"/>
          <p:cNvSpPr txBox="1"/>
          <p:nvPr>
            <p:ph type="title"/>
          </p:nvPr>
        </p:nvSpPr>
        <p:spPr>
          <a:xfrm>
            <a:off x="329875" y="365125"/>
            <a:ext cx="11684700" cy="1325700"/>
          </a:xfrm>
          <a:prstGeom prst="rect">
            <a:avLst/>
          </a:prstGeom>
          <a:no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800" u="none" cap="none" strike="noStrike">
                <a:solidFill>
                  <a:schemeClr val="dk1"/>
                </a:solidFill>
                <a:latin typeface="Calibri"/>
                <a:ea typeface="Calibri"/>
                <a:cs typeface="Calibri"/>
                <a:sym typeface="Calibri"/>
              </a:rPr>
              <a:t>When to </a:t>
            </a:r>
            <a:r>
              <a:rPr lang="en-US" sz="4800"/>
              <a:t>R</a:t>
            </a:r>
            <a:r>
              <a:rPr b="0" i="0" lang="en-US" sz="4800" u="none" cap="none" strike="noStrike">
                <a:solidFill>
                  <a:schemeClr val="dk1"/>
                </a:solidFill>
                <a:latin typeface="Calibri"/>
                <a:ea typeface="Calibri"/>
                <a:cs typeface="Calibri"/>
                <a:sym typeface="Calibri"/>
              </a:rPr>
              <a:t>equest and </a:t>
            </a:r>
            <a:r>
              <a:rPr lang="en-US" sz="4800"/>
              <a:t>w</a:t>
            </a:r>
            <a:r>
              <a:rPr b="0" i="0" lang="en-US" sz="4800" u="none" cap="none" strike="noStrike">
                <a:solidFill>
                  <a:schemeClr val="dk1"/>
                </a:solidFill>
                <a:latin typeface="Calibri"/>
                <a:ea typeface="Calibri"/>
                <a:cs typeface="Calibri"/>
                <a:sym typeface="Calibri"/>
              </a:rPr>
              <a:t>ho attends the mtg?</a:t>
            </a:r>
            <a:endParaRPr b="0" i="0" sz="4800" u="none" cap="none" strike="noStrike">
              <a:solidFill>
                <a:schemeClr val="dk1"/>
              </a:solidFill>
              <a:latin typeface="Calibri"/>
              <a:ea typeface="Calibri"/>
              <a:cs typeface="Calibri"/>
              <a:sym typeface="Calibri"/>
            </a:endParaRPr>
          </a:p>
        </p:txBody>
      </p:sp>
      <p:sp>
        <p:nvSpPr>
          <p:cNvPr id="138" name="Shape 1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41300" lvl="0" marL="228600" marR="0" rtl="0" algn="l">
              <a:lnSpc>
                <a:spcPct val="90000"/>
              </a:lnSpc>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If changes are requested within the first 3 months after the initial IFSP—whole evaluation team must be present</a:t>
            </a:r>
            <a:endParaRPr b="0" i="0" sz="3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rPr lang="en-US" sz="3000"/>
              <a:t>		If exceptional circumstances prevent physical attending of the meeting, call-in arrangements should be discussed with SC</a:t>
            </a:r>
            <a:endParaRPr sz="3000"/>
          </a:p>
          <a:p>
            <a:pPr indent="-241300" lvl="0" marL="228600" marR="0" rtl="0" algn="l">
              <a:lnSpc>
                <a:spcPct val="9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If changes are requested after the original IFSP then the current team is </a:t>
            </a:r>
            <a:r>
              <a:rPr lang="en-US" sz="3000"/>
              <a:t>invited.  Parents and the person requesting the change must be present with the Service Coordinator</a:t>
            </a:r>
            <a:endParaRPr sz="3000"/>
          </a:p>
          <a:p>
            <a:pPr indent="-241300" lvl="0" marL="228600" marR="0" rtl="0" algn="l">
              <a:lnSpc>
                <a:spcPct val="9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Always the person writing the justification is present</a:t>
            </a:r>
            <a:endParaRPr b="0" i="0" sz="3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None/>
            </a:pPr>
            <a:r>
              <a:t/>
            </a:r>
            <a:endParaRPr>
              <a:solidFill>
                <a:srgbClr val="FF0000"/>
              </a:solidFil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21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