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17"/>
  </p:notesMasterIdLst>
  <p:sldIdLst>
    <p:sldId id="256" r:id="rId2"/>
    <p:sldId id="261" r:id="rId3"/>
    <p:sldId id="265" r:id="rId4"/>
    <p:sldId id="263" r:id="rId5"/>
    <p:sldId id="262" r:id="rId6"/>
    <p:sldId id="266" r:id="rId7"/>
    <p:sldId id="260" r:id="rId8"/>
    <p:sldId id="259" r:id="rId9"/>
    <p:sldId id="258" r:id="rId10"/>
    <p:sldId id="257" r:id="rId11"/>
    <p:sldId id="268" r:id="rId12"/>
    <p:sldId id="269" r:id="rId13"/>
    <p:sldId id="267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5309" autoAdjust="0"/>
  </p:normalViewPr>
  <p:slideViewPr>
    <p:cSldViewPr snapToGrid="0">
      <p:cViewPr varScale="1">
        <p:scale>
          <a:sx n="43" d="100"/>
          <a:sy n="43" d="100"/>
        </p:scale>
        <p:origin x="127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3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26371-A165-4969-9DF1-108598C92107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6E69A-D566-48BD-AD0A-493849A3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953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6E69A-D566-48BD-AD0A-493849A3371A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0321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6E69A-D566-48BD-AD0A-493849A3371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3588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6E69A-D566-48BD-AD0A-493849A3371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4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6E69A-D566-48BD-AD0A-493849A3371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324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6E69A-D566-48BD-AD0A-493849A3371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49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6E69A-D566-48BD-AD0A-493849A3371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8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6E69A-D566-48BD-AD0A-493849A3371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949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6E69A-D566-48BD-AD0A-493849A3371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8878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6E69A-D566-48BD-AD0A-493849A3371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5690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6E69A-D566-48BD-AD0A-493849A3371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614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6E69A-D566-48BD-AD0A-493849A3371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79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75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15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06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581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1101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878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448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4797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3975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15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154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456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719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580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41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586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222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164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133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Lucida Bright" panose="02040602050505020304" pitchFamily="18" charset="0"/>
              </a:rPr>
              <a:t>Family Outcomes: Where Does Vision Fit into the plan?</a:t>
            </a:r>
            <a:endParaRPr lang="en-US" dirty="0">
              <a:latin typeface="Lucida Bright" panose="020406020505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>
                <a:solidFill>
                  <a:schemeClr val="tx1"/>
                </a:solidFill>
                <a:latin typeface="Lucida Bright" panose="02040602050505020304" pitchFamily="18" charset="0"/>
              </a:rPr>
              <a:t>2018 Mini Camp, Illinois State University</a:t>
            </a:r>
            <a:endParaRPr lang="en-US" b="1" dirty="0">
              <a:solidFill>
                <a:schemeClr val="tx1"/>
              </a:solidFill>
              <a:latin typeface="Lucida Bright" panose="02040602050505020304" pitchFamily="18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Lucida Bright" panose="02040602050505020304" pitchFamily="18" charset="0"/>
              </a:rPr>
              <a:t>Mary Ellen </a:t>
            </a:r>
            <a:r>
              <a:rPr lang="en-US" b="1" dirty="0" err="1" smtClean="0">
                <a:solidFill>
                  <a:schemeClr val="tx1"/>
                </a:solidFill>
                <a:latin typeface="Lucida Bright" panose="02040602050505020304" pitchFamily="18" charset="0"/>
              </a:rPr>
              <a:t>Drobnik</a:t>
            </a:r>
            <a:r>
              <a:rPr lang="en-US" b="1" dirty="0" smtClean="0">
                <a:solidFill>
                  <a:schemeClr val="tx1"/>
                </a:solidFill>
                <a:latin typeface="Lucida Bright" panose="02040602050505020304" pitchFamily="18" charset="0"/>
              </a:rPr>
              <a:t>, DTV and Tracy Meehan, DTH</a:t>
            </a:r>
            <a:endParaRPr lang="en-US" b="1" dirty="0">
              <a:solidFill>
                <a:schemeClr val="tx1"/>
              </a:solidFill>
              <a:latin typeface="Lucida Bright" panose="020406020505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9900" y="5617002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defTabSz="914400"/>
            <a:r>
              <a:rPr lang="en-US" sz="1200" dirty="0">
                <a:solidFill>
                  <a:prstClr val="black"/>
                </a:solidFill>
                <a:latin typeface="Georgia"/>
              </a:rPr>
              <a:t>The contents of this presentation, were developed under a grant from the US Department of Education, #</a:t>
            </a:r>
            <a:r>
              <a:rPr lang="en-US" sz="1200" dirty="0" smtClean="0">
                <a:solidFill>
                  <a:prstClr val="black"/>
                </a:solidFill>
                <a:latin typeface="Georgia"/>
              </a:rPr>
              <a:t>H325140108. </a:t>
            </a:r>
            <a:r>
              <a:rPr lang="en-US" sz="1200" dirty="0">
                <a:solidFill>
                  <a:prstClr val="black"/>
                </a:solidFill>
                <a:latin typeface="Georgia"/>
              </a:rPr>
              <a:t>However, those contents do not necessarily represent the policy of the US Department of Education, and you should not assume endorsement by the Federal </a:t>
            </a:r>
            <a:r>
              <a:rPr lang="en-US" sz="1200" dirty="0" smtClean="0">
                <a:solidFill>
                  <a:prstClr val="black"/>
                </a:solidFill>
                <a:latin typeface="Georgia"/>
              </a:rPr>
              <a:t>Government</a:t>
            </a:r>
            <a:r>
              <a:rPr lang="en-US" sz="1200" dirty="0">
                <a:solidFill>
                  <a:prstClr val="black"/>
                </a:solidFill>
                <a:latin typeface="Georgia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1093" y="4452565"/>
            <a:ext cx="1908213" cy="2328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01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29759" y="212118"/>
            <a:ext cx="9905998" cy="1478570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Lucida Bright" panose="02040602050505020304" pitchFamily="18" charset="0"/>
              </a:rPr>
              <a:t>Why list strategies?</a:t>
            </a:r>
            <a:endParaRPr lang="en-US" sz="4800" dirty="0">
              <a:latin typeface="Lucida Bright" panose="020406020505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29759" y="1690688"/>
            <a:ext cx="9905998" cy="3711046"/>
          </a:xfrm>
        </p:spPr>
        <p:txBody>
          <a:bodyPr>
            <a:noAutofit/>
          </a:bodyPr>
          <a:lstStyle/>
          <a:p>
            <a:r>
              <a:rPr lang="en-US" dirty="0">
                <a:latin typeface="Lucida Bright" panose="02040602050505020304" pitchFamily="18" charset="0"/>
              </a:rPr>
              <a:t>Help achieve the identified </a:t>
            </a:r>
            <a:r>
              <a:rPr lang="en-US" dirty="0" smtClean="0">
                <a:latin typeface="Lucida Bright" panose="02040602050505020304" pitchFamily="18" charset="0"/>
              </a:rPr>
              <a:t>outcome </a:t>
            </a:r>
          </a:p>
          <a:p>
            <a:r>
              <a:rPr lang="en-US" dirty="0" smtClean="0">
                <a:latin typeface="Lucida Bright" panose="02040602050505020304" pitchFamily="18" charset="0"/>
              </a:rPr>
              <a:t>• </a:t>
            </a:r>
            <a:r>
              <a:rPr lang="en-US" dirty="0">
                <a:latin typeface="Lucida Bright" panose="02040602050505020304" pitchFamily="18" charset="0"/>
              </a:rPr>
              <a:t>Are based on how all children learn throughout the course of everyday life, at home, </a:t>
            </a:r>
            <a:r>
              <a:rPr lang="en-US" dirty="0" smtClean="0">
                <a:latin typeface="Lucida Bright" panose="02040602050505020304" pitchFamily="18" charset="0"/>
              </a:rPr>
              <a:t>in early </a:t>
            </a:r>
            <a:r>
              <a:rPr lang="en-US" dirty="0">
                <a:latin typeface="Lucida Bright" panose="02040602050505020304" pitchFamily="18" charset="0"/>
              </a:rPr>
              <a:t>care and education settings, and in the </a:t>
            </a:r>
            <a:r>
              <a:rPr lang="en-US" dirty="0" smtClean="0">
                <a:latin typeface="Lucida Bright" panose="02040602050505020304" pitchFamily="18" charset="0"/>
              </a:rPr>
              <a:t>community</a:t>
            </a:r>
          </a:p>
          <a:p>
            <a:pPr marL="0" indent="0">
              <a:buNone/>
            </a:pPr>
            <a:r>
              <a:rPr lang="en-US" dirty="0" smtClean="0">
                <a:latin typeface="Lucida Bright" panose="02040602050505020304" pitchFamily="18" charset="0"/>
              </a:rPr>
              <a:t> • </a:t>
            </a:r>
            <a:r>
              <a:rPr lang="en-US" dirty="0">
                <a:latin typeface="Lucida Bright" panose="02040602050505020304" pitchFamily="18" charset="0"/>
              </a:rPr>
              <a:t>Are developmentally appropriate for the </a:t>
            </a:r>
            <a:r>
              <a:rPr lang="en-US" dirty="0" smtClean="0">
                <a:latin typeface="Lucida Bright" panose="02040602050505020304" pitchFamily="18" charset="0"/>
              </a:rPr>
              <a:t>child </a:t>
            </a:r>
          </a:p>
          <a:p>
            <a:r>
              <a:rPr lang="en-US" dirty="0" smtClean="0">
                <a:latin typeface="Lucida Bright" panose="02040602050505020304" pitchFamily="18" charset="0"/>
              </a:rPr>
              <a:t>Focus </a:t>
            </a:r>
            <a:r>
              <a:rPr lang="en-US" dirty="0">
                <a:latin typeface="Lucida Bright" panose="02040602050505020304" pitchFamily="18" charset="0"/>
              </a:rPr>
              <a:t>on naturally occurring learning opportunities</a:t>
            </a:r>
          </a:p>
          <a:p>
            <a:r>
              <a:rPr lang="en-US" dirty="0">
                <a:latin typeface="Lucida Bright" panose="02040602050505020304" pitchFamily="18" charset="0"/>
              </a:rPr>
              <a:t>• Support primary caregivers’ efforts to provide the child with everyday learning</a:t>
            </a:r>
          </a:p>
          <a:p>
            <a:r>
              <a:rPr lang="en-US" dirty="0">
                <a:latin typeface="Lucida Bright" panose="02040602050505020304" pitchFamily="18" charset="0"/>
              </a:rPr>
              <a:t>experiences and opportunities that strengthen and promote the child’s competence</a:t>
            </a:r>
          </a:p>
          <a:p>
            <a:r>
              <a:rPr lang="en-US" dirty="0">
                <a:latin typeface="Lucida Bright" panose="02040602050505020304" pitchFamily="18" charset="0"/>
              </a:rPr>
              <a:t>• Support learning that occurs in the context of activities that have high levels of interest</a:t>
            </a:r>
          </a:p>
          <a:p>
            <a:r>
              <a:rPr lang="en-US" dirty="0">
                <a:latin typeface="Lucida Bright" panose="02040602050505020304" pitchFamily="18" charset="0"/>
              </a:rPr>
              <a:t>and engagement for both the child and family</a:t>
            </a:r>
          </a:p>
        </p:txBody>
      </p:sp>
    </p:spTree>
    <p:extLst>
      <p:ext uri="{BB962C8B-B14F-4D97-AF65-F5344CB8AC3E}">
        <p14:creationId xmlns:p14="http://schemas.microsoft.com/office/powerpoint/2010/main" val="409432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Lucida Bright" panose="02040602050505020304" pitchFamily="18" charset="0"/>
              </a:rPr>
              <a:t>In Everyone’s took kit</a:t>
            </a:r>
            <a:endParaRPr lang="en-US" sz="4800" dirty="0">
              <a:latin typeface="Lucida Bright" panose="02040602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2097088"/>
            <a:ext cx="9905998" cy="3694113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Co-treatments</a:t>
            </a:r>
          </a:p>
          <a:p>
            <a:r>
              <a:rPr lang="en-US" dirty="0" smtClean="0">
                <a:latin typeface="Lucida Bright" panose="02040602050505020304" pitchFamily="18" charset="0"/>
              </a:rPr>
              <a:t>Motivate and not challenge</a:t>
            </a:r>
          </a:p>
          <a:p>
            <a:r>
              <a:rPr lang="en-US" dirty="0" smtClean="0">
                <a:latin typeface="Lucida Bright" panose="02040602050505020304" pitchFamily="18" charset="0"/>
              </a:rPr>
              <a:t>Touch cues</a:t>
            </a:r>
          </a:p>
          <a:p>
            <a:r>
              <a:rPr lang="en-US" dirty="0" smtClean="0">
                <a:latin typeface="Lucida Bright" panose="02040602050505020304" pitchFamily="18" charset="0"/>
              </a:rPr>
              <a:t>Bilateral hand play</a:t>
            </a:r>
          </a:p>
          <a:p>
            <a:r>
              <a:rPr lang="en-US" dirty="0" smtClean="0">
                <a:latin typeface="Lucida Bright" panose="02040602050505020304" pitchFamily="18" charset="0"/>
              </a:rPr>
              <a:t>Multi-sensory play</a:t>
            </a:r>
          </a:p>
          <a:p>
            <a:r>
              <a:rPr lang="en-US" dirty="0" smtClean="0">
                <a:latin typeface="Lucida Bright" panose="02040602050505020304" pitchFamily="18" charset="0"/>
              </a:rPr>
              <a:t>Tell him/her what they are looking at</a:t>
            </a:r>
          </a:p>
          <a:p>
            <a:r>
              <a:rPr lang="en-US" dirty="0" smtClean="0">
                <a:latin typeface="Lucida Bright" panose="02040602050505020304" pitchFamily="18" charset="0"/>
              </a:rPr>
              <a:t>AND the list goes on……..</a:t>
            </a:r>
            <a:endParaRPr lang="en-US" dirty="0">
              <a:latin typeface="Lucida Bright" panose="02040602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834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latin typeface="Lucida Bright" panose="02040602050505020304" pitchFamily="18" charset="0"/>
              </a:rPr>
              <a:t>Let’s try a few together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41413" y="1896533"/>
            <a:ext cx="9905998" cy="3894668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OUTCOME:  We want E to use her vision so that she can walk safely and play appropriately with toys.</a:t>
            </a:r>
          </a:p>
          <a:p>
            <a:r>
              <a:rPr lang="en-US" dirty="0" smtClean="0">
                <a:latin typeface="Lucida Bright" panose="02040602050505020304" pitchFamily="18" charset="0"/>
              </a:rPr>
              <a:t>STRATEGIES:</a:t>
            </a:r>
          </a:p>
          <a:p>
            <a:endParaRPr lang="en-US" dirty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OUTCOME:  We want E to use his eye motor skills and vision to develop social bonds, play skills, gross motor skills and fine motor skills</a:t>
            </a:r>
          </a:p>
          <a:p>
            <a:r>
              <a:rPr lang="en-US" dirty="0" smtClean="0">
                <a:latin typeface="Lucida Bright" panose="02040602050505020304" pitchFamily="18" charset="0"/>
              </a:rPr>
              <a:t>STRATEGIES:</a:t>
            </a:r>
            <a:endParaRPr lang="en-US" dirty="0">
              <a:latin typeface="Lucida Bright" panose="02040602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21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406400"/>
            <a:ext cx="10387011" cy="1690688"/>
          </a:xfrm>
        </p:spPr>
        <p:txBody>
          <a:bodyPr>
            <a:noAutofit/>
          </a:bodyPr>
          <a:lstStyle/>
          <a:p>
            <a:r>
              <a:rPr lang="en-US" sz="4800" dirty="0" smtClean="0">
                <a:latin typeface="Lucida Bright" panose="02040602050505020304" pitchFamily="18" charset="0"/>
              </a:rPr>
              <a:t>Think back to yesterday……our case reviews</a:t>
            </a:r>
            <a:endParaRPr lang="en-US" sz="4800" dirty="0">
              <a:latin typeface="Lucida Bright" panose="02040602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5812" y="2740553"/>
            <a:ext cx="9905999" cy="3541714"/>
          </a:xfrm>
        </p:spPr>
        <p:txBody>
          <a:bodyPr/>
          <a:lstStyle/>
          <a:p>
            <a:r>
              <a:rPr lang="en-US" dirty="0" smtClean="0">
                <a:latin typeface="Lucida Bright" panose="02040602050505020304" pitchFamily="18" charset="0"/>
              </a:rPr>
              <a:t>Who remembers Matthew?</a:t>
            </a:r>
          </a:p>
          <a:p>
            <a:endParaRPr lang="en-US" dirty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Callie???</a:t>
            </a:r>
          </a:p>
          <a:p>
            <a:endParaRPr lang="en-US" dirty="0">
              <a:latin typeface="Lucida Bright" panose="02040602050505020304" pitchFamily="18" charset="0"/>
            </a:endParaRPr>
          </a:p>
          <a:p>
            <a:r>
              <a:rPr lang="en-US" dirty="0" smtClean="0">
                <a:latin typeface="Lucida Bright" panose="02040602050505020304" pitchFamily="18" charset="0"/>
              </a:rPr>
              <a:t>Jessica???</a:t>
            </a:r>
            <a:endParaRPr lang="en-US" dirty="0">
              <a:latin typeface="Lucida Bright" panose="02040602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10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Lucida Bright" panose="02040602050505020304" pitchFamily="18" charset="0"/>
              </a:rPr>
              <a:t>Small Group Activity</a:t>
            </a:r>
            <a:endParaRPr lang="en-US" sz="4800" dirty="0">
              <a:latin typeface="Lucida Bright" panose="020406020505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Lucida Bright" panose="02040602050505020304" pitchFamily="18" charset="0"/>
              </a:rPr>
              <a:t>Use the case reviews and your discussions from yesterday about the 3 children</a:t>
            </a:r>
          </a:p>
          <a:p>
            <a:endParaRPr lang="en-US" sz="3200" dirty="0">
              <a:latin typeface="Lucida Bright" panose="02040602050505020304" pitchFamily="18" charset="0"/>
            </a:endParaRPr>
          </a:p>
          <a:p>
            <a:r>
              <a:rPr lang="en-US" sz="3200" dirty="0" smtClean="0">
                <a:latin typeface="Lucida Bright" panose="02040602050505020304" pitchFamily="18" charset="0"/>
              </a:rPr>
              <a:t>Generate one outcome</a:t>
            </a:r>
          </a:p>
          <a:p>
            <a:endParaRPr lang="en-US" sz="3200" dirty="0">
              <a:latin typeface="Lucida Bright" panose="02040602050505020304" pitchFamily="18" charset="0"/>
            </a:endParaRPr>
          </a:p>
          <a:p>
            <a:r>
              <a:rPr lang="en-US" sz="3200" dirty="0" smtClean="0">
                <a:latin typeface="Lucida Bright" panose="02040602050505020304" pitchFamily="18" charset="0"/>
              </a:rPr>
              <a:t>Generate 4-5 strategies</a:t>
            </a:r>
            <a:endParaRPr lang="en-US" sz="3200" dirty="0">
              <a:latin typeface="Lucida Bright" panose="02040602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50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267" y="575733"/>
            <a:ext cx="10353144" cy="1521355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Lucida Bright" panose="02040602050505020304" pitchFamily="18" charset="0"/>
              </a:rPr>
              <a:t>Embedding Vision throughout the day</a:t>
            </a:r>
            <a:endParaRPr lang="en-US" sz="4800" dirty="0">
              <a:latin typeface="Lucida Bright" panose="02040602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Lucida Bright" panose="02040602050505020304" pitchFamily="18" charset="0"/>
              </a:rPr>
              <a:t>Ball play</a:t>
            </a:r>
          </a:p>
          <a:p>
            <a:r>
              <a:rPr lang="en-US" sz="3200" dirty="0" smtClean="0">
                <a:latin typeface="Lucida Bright" panose="02040602050505020304" pitchFamily="18" charset="0"/>
              </a:rPr>
              <a:t>Stuffed animals</a:t>
            </a:r>
          </a:p>
          <a:p>
            <a:r>
              <a:rPr lang="en-US" sz="3200" dirty="0" smtClean="0">
                <a:latin typeface="Lucida Bright" panose="02040602050505020304" pitchFamily="18" charset="0"/>
              </a:rPr>
              <a:t>Stroller ride</a:t>
            </a:r>
          </a:p>
          <a:p>
            <a:r>
              <a:rPr lang="en-US" sz="3200" dirty="0" smtClean="0">
                <a:latin typeface="Lucida Bright" panose="02040602050505020304" pitchFamily="18" charset="0"/>
              </a:rPr>
              <a:t>Car ride</a:t>
            </a:r>
          </a:p>
          <a:p>
            <a:r>
              <a:rPr lang="en-US" sz="3200" dirty="0" smtClean="0">
                <a:latin typeface="Lucida Bright" panose="02040602050505020304" pitchFamily="18" charset="0"/>
              </a:rPr>
              <a:t>Eating breakfast</a:t>
            </a:r>
            <a:endParaRPr lang="en-US" sz="3200" dirty="0">
              <a:latin typeface="Lucida Bright" panose="02040602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57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Lucida Bright" panose="02040602050505020304" pitchFamily="18" charset="0"/>
              </a:rPr>
              <a:t>The team has gathered</a:t>
            </a:r>
            <a:endParaRPr lang="en-US" sz="4800" dirty="0">
              <a:latin typeface="Lucida Bright" panose="02040602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9012" y="2097088"/>
            <a:ext cx="9905999" cy="3541714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Lucida Bright" panose="02040602050505020304" pitchFamily="18" charset="0"/>
              </a:rPr>
              <a:t>We know:</a:t>
            </a:r>
          </a:p>
          <a:p>
            <a:pPr lvl="1"/>
            <a:r>
              <a:rPr lang="en-US" sz="2400" dirty="0" smtClean="0">
                <a:latin typeface="Lucida Bright" panose="02040602050505020304" pitchFamily="18" charset="0"/>
              </a:rPr>
              <a:t>Families have been nervous during the evaluations</a:t>
            </a:r>
          </a:p>
          <a:p>
            <a:pPr lvl="1"/>
            <a:r>
              <a:rPr lang="en-US" sz="2400" dirty="0" smtClean="0">
                <a:latin typeface="Lucida Bright" panose="02040602050505020304" pitchFamily="18" charset="0"/>
              </a:rPr>
              <a:t>We’ve identified and explained what we’ve been doing and why</a:t>
            </a:r>
          </a:p>
          <a:p>
            <a:pPr lvl="1"/>
            <a:r>
              <a:rPr lang="en-US" sz="2400" dirty="0" smtClean="0">
                <a:latin typeface="Lucida Bright" panose="02040602050505020304" pitchFamily="18" charset="0"/>
              </a:rPr>
              <a:t>Service Coordinators are leaders and set up how the meetings will be moving along</a:t>
            </a:r>
          </a:p>
          <a:p>
            <a:pPr lvl="1"/>
            <a:r>
              <a:rPr lang="en-US" sz="2400" dirty="0" smtClean="0">
                <a:latin typeface="Lucida Bright" panose="02040602050505020304" pitchFamily="18" charset="0"/>
              </a:rPr>
              <a:t>Ongoing services have developed a trusting relationship and families are ready</a:t>
            </a:r>
          </a:p>
          <a:p>
            <a:pPr lvl="1"/>
            <a:r>
              <a:rPr lang="en-US" sz="2400" dirty="0" smtClean="0">
                <a:latin typeface="Lucida Bright" panose="02040602050505020304" pitchFamily="18" charset="0"/>
              </a:rPr>
              <a:t>The IFSP outcome sheet comes out……..</a:t>
            </a:r>
            <a:endParaRPr lang="en-US" sz="2400" dirty="0">
              <a:latin typeface="Lucida Bright" panose="02040602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44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4879" y="-22935"/>
            <a:ext cx="9642242" cy="6903869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2" name="TextBox 1"/>
          <p:cNvSpPr txBox="1"/>
          <p:nvPr/>
        </p:nvSpPr>
        <p:spPr>
          <a:xfrm>
            <a:off x="6248400" y="1236133"/>
            <a:ext cx="4334933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92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4879" y="-22935"/>
            <a:ext cx="9642242" cy="6903869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61445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2924" y="0"/>
            <a:ext cx="9566151" cy="7407022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424537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Lucida Bright" panose="02040602050505020304" pitchFamily="18" charset="0"/>
              </a:rPr>
              <a:t>Let’s review:</a:t>
            </a:r>
            <a:endParaRPr lang="en-US" sz="4800" dirty="0">
              <a:latin typeface="Lucida Bright" panose="02040602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>
                <a:latin typeface="Lucida Bright" panose="02040602050505020304" pitchFamily="18" charset="0"/>
              </a:rPr>
              <a:t>Where do you keep your Provider </a:t>
            </a:r>
            <a:r>
              <a:rPr lang="en-US" sz="4800" dirty="0" smtClean="0">
                <a:latin typeface="Lucida Bright" panose="02040602050505020304" pitchFamily="18" charset="0"/>
              </a:rPr>
              <a:t>Handbook</a:t>
            </a:r>
            <a:r>
              <a:rPr lang="en-US" sz="4800" dirty="0" smtClean="0">
                <a:latin typeface="Lucida Bright" panose="02040602050505020304" pitchFamily="18" charset="0"/>
              </a:rPr>
              <a:t>?</a:t>
            </a:r>
            <a:endParaRPr lang="en-US" sz="4800" dirty="0">
              <a:latin typeface="Lucida Bright" panose="02040602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54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0"/>
            <a:ext cx="10539411" cy="1473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Lucida Bright" panose="02040602050505020304" pitchFamily="18" charset="0"/>
              </a:rPr>
              <a:t>Provider Handbook:  Chapter 5.4</a:t>
            </a:r>
            <a:endParaRPr lang="en-US" sz="4000" dirty="0">
              <a:latin typeface="Lucida Bright" panose="02040602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083734"/>
            <a:ext cx="10539411" cy="4186768"/>
          </a:xfrm>
        </p:spPr>
        <p:txBody>
          <a:bodyPr>
            <a:noAutofit/>
          </a:bodyPr>
          <a:lstStyle/>
          <a:p>
            <a:r>
              <a:rPr lang="en-US" sz="2000" dirty="0">
                <a:latin typeface="Lucida Bright" panose="02040602050505020304" pitchFamily="18" charset="0"/>
              </a:rPr>
              <a:t>IFSP Functional Outcomes</a:t>
            </a:r>
          </a:p>
          <a:p>
            <a:r>
              <a:rPr lang="en-US" sz="2000" dirty="0">
                <a:latin typeface="Lucida Bright" panose="02040602050505020304" pitchFamily="18" charset="0"/>
              </a:rPr>
              <a:t>a</a:t>
            </a:r>
            <a:r>
              <a:rPr lang="en-US" sz="2000" dirty="0" smtClean="0">
                <a:latin typeface="Lucida Bright" panose="02040602050505020304" pitchFamily="18" charset="0"/>
              </a:rPr>
              <a:t>s </a:t>
            </a:r>
            <a:r>
              <a:rPr lang="en-US" sz="2000" dirty="0">
                <a:latin typeface="Lucida Bright" panose="02040602050505020304" pitchFamily="18" charset="0"/>
              </a:rPr>
              <a:t>mentioned earlier, IFSP functional outcomes describe the changes and benefits that the</a:t>
            </a:r>
          </a:p>
          <a:p>
            <a:r>
              <a:rPr lang="en-US" sz="2000" dirty="0">
                <a:latin typeface="Lucida Bright" panose="02040602050505020304" pitchFamily="18" charset="0"/>
              </a:rPr>
              <a:t>family wants to see for their child and family. In general, the functional outcomes describe</a:t>
            </a:r>
          </a:p>
          <a:p>
            <a:r>
              <a:rPr lang="en-US" sz="2000" dirty="0">
                <a:latin typeface="Lucida Bright" panose="02040602050505020304" pitchFamily="18" charset="0"/>
              </a:rPr>
              <a:t>changes that are likely achievable in the next six to twelve months. The number of </a:t>
            </a:r>
            <a:r>
              <a:rPr lang="en-US" sz="2000" dirty="0" smtClean="0">
                <a:latin typeface="Lucida Bright" panose="02040602050505020304" pitchFamily="18" charset="0"/>
              </a:rPr>
              <a:t>IFSP functional </a:t>
            </a:r>
            <a:r>
              <a:rPr lang="en-US" sz="2000" dirty="0">
                <a:latin typeface="Lucida Bright" panose="02040602050505020304" pitchFamily="18" charset="0"/>
              </a:rPr>
              <a:t>outcomes that are developed on an IFSP depends on the priorities that the </a:t>
            </a:r>
            <a:r>
              <a:rPr lang="en-US" sz="2000" dirty="0" smtClean="0">
                <a:latin typeface="Lucida Bright" panose="02040602050505020304" pitchFamily="18" charset="0"/>
              </a:rPr>
              <a:t>family most </a:t>
            </a:r>
            <a:r>
              <a:rPr lang="en-US" sz="2000" dirty="0">
                <a:latin typeface="Lucida Bright" panose="02040602050505020304" pitchFamily="18" charset="0"/>
              </a:rPr>
              <a:t>wants to address immediately. </a:t>
            </a:r>
            <a:endParaRPr lang="en-US" sz="2000" dirty="0" smtClean="0">
              <a:latin typeface="Lucida Bright" panose="02040602050505020304" pitchFamily="18" charset="0"/>
            </a:endParaRPr>
          </a:p>
          <a:p>
            <a:r>
              <a:rPr lang="en-US" sz="2000" dirty="0">
                <a:latin typeface="Lucida Bright" panose="02040602050505020304" pitchFamily="18" charset="0"/>
              </a:rPr>
              <a:t>t</a:t>
            </a:r>
            <a:r>
              <a:rPr lang="en-US" sz="2000" dirty="0" smtClean="0">
                <a:latin typeface="Lucida Bright" panose="02040602050505020304" pitchFamily="18" charset="0"/>
              </a:rPr>
              <a:t>he </a:t>
            </a:r>
            <a:r>
              <a:rPr lang="en-US" sz="2000" dirty="0">
                <a:latin typeface="Lucida Bright" panose="02040602050505020304" pitchFamily="18" charset="0"/>
              </a:rPr>
              <a:t>team needs to reflect what is reasonable and </a:t>
            </a:r>
            <a:r>
              <a:rPr lang="en-US" sz="2000" dirty="0" smtClean="0">
                <a:latin typeface="Lucida Bright" panose="02040602050505020304" pitchFamily="18" charset="0"/>
              </a:rPr>
              <a:t>not </a:t>
            </a:r>
            <a:r>
              <a:rPr lang="en-US" sz="2000" dirty="0" smtClean="0">
                <a:latin typeface="Lucida Bright" panose="02040602050505020304" pitchFamily="18" charset="0"/>
              </a:rPr>
              <a:t>overwhelming </a:t>
            </a:r>
            <a:r>
              <a:rPr lang="en-US" sz="2000" dirty="0">
                <a:latin typeface="Lucida Bright" panose="02040602050505020304" pitchFamily="18" charset="0"/>
              </a:rPr>
              <a:t>to the family. Functional Outcomes should be developed through a team process</a:t>
            </a:r>
          </a:p>
          <a:p>
            <a:r>
              <a:rPr lang="en-US" sz="2000" dirty="0">
                <a:latin typeface="Lucida Bright" panose="02040602050505020304" pitchFamily="18" charset="0"/>
              </a:rPr>
              <a:t>and should be worded in a way that is understandable to the family as well as other </a:t>
            </a:r>
            <a:r>
              <a:rPr lang="en-US" sz="2000" dirty="0" smtClean="0">
                <a:latin typeface="Lucida Bright" panose="02040602050505020304" pitchFamily="18" charset="0"/>
              </a:rPr>
              <a:t>team members</a:t>
            </a:r>
            <a:r>
              <a:rPr lang="en-US" sz="2000" dirty="0">
                <a:latin typeface="Lucida Bright" panose="020406020505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577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Lucida Bright" panose="02040602050505020304" pitchFamily="18" charset="0"/>
              </a:rPr>
              <a:t>High quality functional outcomes</a:t>
            </a:r>
            <a:endParaRPr lang="en-US" sz="4800" dirty="0">
              <a:latin typeface="Lucida Bright" panose="02040602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2097088"/>
            <a:ext cx="10844212" cy="3694113"/>
          </a:xfrm>
        </p:spPr>
        <p:txBody>
          <a:bodyPr>
            <a:noAutofit/>
          </a:bodyPr>
          <a:lstStyle/>
          <a:p>
            <a:r>
              <a:rPr lang="en-US" sz="2800" dirty="0">
                <a:latin typeface="Lucida Bright" panose="02040602050505020304" pitchFamily="18" charset="0"/>
              </a:rPr>
              <a:t>are necessary and functional for the child’s and family’s </a:t>
            </a:r>
            <a:r>
              <a:rPr lang="en-US" sz="2800" dirty="0" smtClean="0">
                <a:latin typeface="Lucida Bright" panose="02040602050505020304" pitchFamily="18" charset="0"/>
              </a:rPr>
              <a:t>life</a:t>
            </a:r>
          </a:p>
          <a:p>
            <a:r>
              <a:rPr lang="en-US" sz="2800" dirty="0" smtClean="0">
                <a:latin typeface="Lucida Bright" panose="02040602050505020304" pitchFamily="18" charset="0"/>
              </a:rPr>
              <a:t>Should be in the family’s words</a:t>
            </a:r>
            <a:endParaRPr lang="en-US" sz="2800" dirty="0">
              <a:latin typeface="Lucida Bright" panose="02040602050505020304" pitchFamily="18" charset="0"/>
            </a:endParaRPr>
          </a:p>
          <a:p>
            <a:r>
              <a:rPr lang="en-US" sz="2800" dirty="0">
                <a:latin typeface="Lucida Bright" panose="02040602050505020304" pitchFamily="18" charset="0"/>
              </a:rPr>
              <a:t>• reflect real-life contexts/settings</a:t>
            </a:r>
          </a:p>
          <a:p>
            <a:r>
              <a:rPr lang="en-US" sz="2800" dirty="0">
                <a:latin typeface="Lucida Bright" panose="02040602050505020304" pitchFamily="18" charset="0"/>
              </a:rPr>
              <a:t>• integrate developmental domains and are discipline-free</a:t>
            </a:r>
          </a:p>
          <a:p>
            <a:r>
              <a:rPr lang="en-US" sz="2800" dirty="0">
                <a:latin typeface="Lucida Bright" panose="02040602050505020304" pitchFamily="18" charset="0"/>
              </a:rPr>
              <a:t>• are jargon-free, clear, and simple</a:t>
            </a:r>
          </a:p>
          <a:p>
            <a:r>
              <a:rPr lang="en-US" sz="2800" dirty="0">
                <a:latin typeface="Lucida Bright" panose="02040602050505020304" pitchFamily="18" charset="0"/>
              </a:rPr>
              <a:t>• emphasize the positive, not the negative</a:t>
            </a:r>
          </a:p>
          <a:p>
            <a:r>
              <a:rPr lang="en-US" sz="2800" dirty="0">
                <a:latin typeface="Lucida Bright" panose="02040602050505020304" pitchFamily="18" charset="0"/>
              </a:rPr>
              <a:t>• use active rather than passive words</a:t>
            </a:r>
          </a:p>
        </p:txBody>
      </p:sp>
    </p:spTree>
    <p:extLst>
      <p:ext uri="{BB962C8B-B14F-4D97-AF65-F5344CB8AC3E}">
        <p14:creationId xmlns:p14="http://schemas.microsoft.com/office/powerpoint/2010/main" val="216656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Lucida Bright" panose="02040602050505020304" pitchFamily="18" charset="0"/>
              </a:rPr>
              <a:t>Strategy:  What is this?</a:t>
            </a:r>
            <a:endParaRPr lang="en-US" sz="4800" dirty="0">
              <a:latin typeface="Lucida Bright" panose="02040602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5200" y="2097088"/>
            <a:ext cx="10082211" cy="3694113"/>
          </a:xfrm>
        </p:spPr>
        <p:txBody>
          <a:bodyPr>
            <a:noAutofit/>
          </a:bodyPr>
          <a:lstStyle/>
          <a:p>
            <a:r>
              <a:rPr lang="en-US" sz="2800" dirty="0">
                <a:latin typeface="Lucida Bright" panose="02040602050505020304" pitchFamily="18" charset="0"/>
              </a:rPr>
              <a:t>The IFSP will also list the strategies that the family and other team members can utilize to </a:t>
            </a:r>
            <a:r>
              <a:rPr lang="en-US" sz="2800" dirty="0" smtClean="0">
                <a:latin typeface="Lucida Bright" panose="02040602050505020304" pitchFamily="18" charset="0"/>
              </a:rPr>
              <a:t>help the </a:t>
            </a:r>
            <a:r>
              <a:rPr lang="en-US" sz="2800" dirty="0">
                <a:latin typeface="Lucida Bright" panose="02040602050505020304" pitchFamily="18" charset="0"/>
              </a:rPr>
              <a:t>child and family achieve the identified functional outcomes. IFSP strategies specify who </a:t>
            </a:r>
            <a:r>
              <a:rPr lang="en-US" sz="2800" dirty="0" smtClean="0">
                <a:latin typeface="Lucida Bright" panose="02040602050505020304" pitchFamily="18" charset="0"/>
              </a:rPr>
              <a:t>will do </a:t>
            </a:r>
            <a:r>
              <a:rPr lang="en-US" sz="2800" dirty="0">
                <a:latin typeface="Lucida Bright" panose="02040602050505020304" pitchFamily="18" charset="0"/>
              </a:rPr>
              <a:t>what in which every day routines, activities and places. Ultimately, these strategies help </a:t>
            </a:r>
            <a:r>
              <a:rPr lang="en-US" sz="2800" dirty="0" smtClean="0">
                <a:latin typeface="Lucida Bright" panose="02040602050505020304" pitchFamily="18" charset="0"/>
              </a:rPr>
              <a:t>the family </a:t>
            </a:r>
            <a:r>
              <a:rPr lang="en-US" sz="2800" dirty="0">
                <a:latin typeface="Lucida Bright" panose="02040602050505020304" pitchFamily="18" charset="0"/>
              </a:rPr>
              <a:t>facilitate their child’s development when interventionists are not present.</a:t>
            </a:r>
          </a:p>
        </p:txBody>
      </p:sp>
    </p:spTree>
    <p:extLst>
      <p:ext uri="{BB962C8B-B14F-4D97-AF65-F5344CB8AC3E}">
        <p14:creationId xmlns:p14="http://schemas.microsoft.com/office/powerpoint/2010/main" val="142670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8D1E14"/>
      </a:dk2>
      <a:lt2>
        <a:srgbClr val="FF744E"/>
      </a:lt2>
      <a:accent1>
        <a:srgbClr val="E9B758"/>
      </a:accent1>
      <a:accent2>
        <a:srgbClr val="FE8943"/>
      </a:accent2>
      <a:accent3>
        <a:srgbClr val="AEA27C"/>
      </a:accent3>
      <a:accent4>
        <a:srgbClr val="90B46E"/>
      </a:accent4>
      <a:accent5>
        <a:srgbClr val="71AEC1"/>
      </a:accent5>
      <a:accent6>
        <a:srgbClr val="C98DE7"/>
      </a:accent6>
      <a:hlink>
        <a:srgbClr val="FF7A22"/>
      </a:hlink>
      <a:folHlink>
        <a:srgbClr val="FDCD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2000"/>
                <a:satMod val="1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971C58-AB76-4A2A-B231-5F8CA03CF4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200</TotalTime>
  <Words>638</Words>
  <Application>Microsoft Office PowerPoint</Application>
  <PresentationFormat>Widescreen</PresentationFormat>
  <Paragraphs>83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Georgia</vt:lpstr>
      <vt:lpstr>Lucida Bright</vt:lpstr>
      <vt:lpstr>Trebuchet MS</vt:lpstr>
      <vt:lpstr>Tw Cen MT</vt:lpstr>
      <vt:lpstr>Circuit</vt:lpstr>
      <vt:lpstr>Family Outcomes: Where Does Vision Fit into the plan?</vt:lpstr>
      <vt:lpstr>The team has gathered</vt:lpstr>
      <vt:lpstr>PowerPoint Presentation</vt:lpstr>
      <vt:lpstr>PowerPoint Presentation</vt:lpstr>
      <vt:lpstr>PowerPoint Presentation</vt:lpstr>
      <vt:lpstr>Let’s review:</vt:lpstr>
      <vt:lpstr>Provider Handbook:  Chapter 5.4</vt:lpstr>
      <vt:lpstr>High quality functional outcomes</vt:lpstr>
      <vt:lpstr>Strategy:  What is this?</vt:lpstr>
      <vt:lpstr>Why list strategies?</vt:lpstr>
      <vt:lpstr>In Everyone’s took kit</vt:lpstr>
      <vt:lpstr>Let’s try a few together:</vt:lpstr>
      <vt:lpstr>Think back to yesterday……our case reviews</vt:lpstr>
      <vt:lpstr>Small Group Activity</vt:lpstr>
      <vt:lpstr>Embedding Vision throughout the day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Meehan, Tracy</dc:creator>
  <cp:lastModifiedBy>Meehan, Tracy</cp:lastModifiedBy>
  <cp:revision>13</cp:revision>
  <dcterms:created xsi:type="dcterms:W3CDTF">2018-05-26T14:53:44Z</dcterms:created>
  <dcterms:modified xsi:type="dcterms:W3CDTF">2018-06-14T18:39:21Z</dcterms:modified>
</cp:coreProperties>
</file>