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75" r:id="rId2"/>
    <p:sldId id="257" r:id="rId3"/>
    <p:sldId id="258" r:id="rId4"/>
    <p:sldId id="259" r:id="rId5"/>
    <p:sldId id="260" r:id="rId6"/>
    <p:sldId id="261" r:id="rId7"/>
    <p:sldId id="262" r:id="rId8"/>
    <p:sldId id="263" r:id="rId9"/>
    <p:sldId id="279" r:id="rId10"/>
    <p:sldId id="280" r:id="rId11"/>
    <p:sldId id="281" r:id="rId12"/>
    <p:sldId id="282" r:id="rId13"/>
    <p:sldId id="264" r:id="rId14"/>
    <p:sldId id="265" r:id="rId15"/>
    <p:sldId id="266" r:id="rId16"/>
    <p:sldId id="267" r:id="rId17"/>
    <p:sldId id="268" r:id="rId18"/>
    <p:sldId id="269" r:id="rId19"/>
    <p:sldId id="270" r:id="rId20"/>
    <p:sldId id="276" r:id="rId21"/>
    <p:sldId id="272" r:id="rId22"/>
    <p:sldId id="273" r:id="rId23"/>
    <p:sldId id="278"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119" d="100"/>
          <a:sy n="119" d="100"/>
        </p:scale>
        <p:origin x="84"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6757F4-75CE-4411-A225-6CAEB9C8A6EC}" type="datetimeFigureOut">
              <a:rPr lang="en-US" smtClean="0"/>
              <a:t>6/14/2018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67200-50E5-4B89-A94C-CE43094C504F}" type="slidenum">
              <a:rPr lang="en-US" smtClean="0"/>
              <a:t>‹#›</a:t>
            </a:fld>
            <a:endParaRPr lang="en-US"/>
          </a:p>
        </p:txBody>
      </p:sp>
    </p:spTree>
    <p:extLst>
      <p:ext uri="{BB962C8B-B14F-4D97-AF65-F5344CB8AC3E}">
        <p14:creationId xmlns:p14="http://schemas.microsoft.com/office/powerpoint/2010/main" val="2733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C5367-B004-49F3-8DF7-2DAF0059EA93}" type="slidenum">
              <a:rPr lang="en-US" smtClean="0"/>
              <a:t>2</a:t>
            </a:fld>
            <a:endParaRPr lang="en-US"/>
          </a:p>
        </p:txBody>
      </p:sp>
    </p:spTree>
    <p:extLst>
      <p:ext uri="{BB962C8B-B14F-4D97-AF65-F5344CB8AC3E}">
        <p14:creationId xmlns:p14="http://schemas.microsoft.com/office/powerpoint/2010/main" val="97238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3AF3B3-9473-430E-8597-6BF3F2308F25}" type="slidenum">
              <a:rPr lang="en-US" smtClean="0"/>
              <a:t>15</a:t>
            </a:fld>
            <a:endParaRPr lang="en-US"/>
          </a:p>
        </p:txBody>
      </p:sp>
    </p:spTree>
    <p:extLst>
      <p:ext uri="{BB962C8B-B14F-4D97-AF65-F5344CB8AC3E}">
        <p14:creationId xmlns:p14="http://schemas.microsoft.com/office/powerpoint/2010/main" val="2719749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C5367-B004-49F3-8DF7-2DAF0059EA93}" type="slidenum">
              <a:rPr lang="en-US" smtClean="0"/>
              <a:t>3</a:t>
            </a:fld>
            <a:endParaRPr lang="en-US"/>
          </a:p>
        </p:txBody>
      </p:sp>
    </p:spTree>
    <p:extLst>
      <p:ext uri="{BB962C8B-B14F-4D97-AF65-F5344CB8AC3E}">
        <p14:creationId xmlns:p14="http://schemas.microsoft.com/office/powerpoint/2010/main" val="1331772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C5367-B004-49F3-8DF7-2DAF0059EA93}" type="slidenum">
              <a:rPr lang="en-US" smtClean="0"/>
              <a:t>4</a:t>
            </a:fld>
            <a:endParaRPr lang="en-US"/>
          </a:p>
        </p:txBody>
      </p:sp>
    </p:spTree>
    <p:extLst>
      <p:ext uri="{BB962C8B-B14F-4D97-AF65-F5344CB8AC3E}">
        <p14:creationId xmlns:p14="http://schemas.microsoft.com/office/powerpoint/2010/main" val="425043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C5367-B004-49F3-8DF7-2DAF0059EA93}" type="slidenum">
              <a:rPr lang="en-US" smtClean="0"/>
              <a:t>5</a:t>
            </a:fld>
            <a:endParaRPr lang="en-US"/>
          </a:p>
        </p:txBody>
      </p:sp>
    </p:spTree>
    <p:extLst>
      <p:ext uri="{BB962C8B-B14F-4D97-AF65-F5344CB8AC3E}">
        <p14:creationId xmlns:p14="http://schemas.microsoft.com/office/powerpoint/2010/main" val="1905486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C5367-B004-49F3-8DF7-2DAF0059EA93}" type="slidenum">
              <a:rPr lang="en-US" smtClean="0"/>
              <a:t>6</a:t>
            </a:fld>
            <a:endParaRPr lang="en-US"/>
          </a:p>
        </p:txBody>
      </p:sp>
    </p:spTree>
    <p:extLst>
      <p:ext uri="{BB962C8B-B14F-4D97-AF65-F5344CB8AC3E}">
        <p14:creationId xmlns:p14="http://schemas.microsoft.com/office/powerpoint/2010/main" val="1207856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C5367-B004-49F3-8DF7-2DAF0059EA93}" type="slidenum">
              <a:rPr lang="en-US" smtClean="0"/>
              <a:t>7</a:t>
            </a:fld>
            <a:endParaRPr lang="en-US"/>
          </a:p>
        </p:txBody>
      </p:sp>
    </p:spTree>
    <p:extLst>
      <p:ext uri="{BB962C8B-B14F-4D97-AF65-F5344CB8AC3E}">
        <p14:creationId xmlns:p14="http://schemas.microsoft.com/office/powerpoint/2010/main" val="3661568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5EC5367-B004-49F3-8DF7-2DAF0059EA93}" type="slidenum">
              <a:rPr lang="en-US" smtClean="0"/>
              <a:t>8</a:t>
            </a:fld>
            <a:endParaRPr lang="en-US"/>
          </a:p>
        </p:txBody>
      </p:sp>
    </p:spTree>
    <p:extLst>
      <p:ext uri="{BB962C8B-B14F-4D97-AF65-F5344CB8AC3E}">
        <p14:creationId xmlns:p14="http://schemas.microsoft.com/office/powerpoint/2010/main" val="1952631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3AF3B3-9473-430E-8597-6BF3F2308F25}" type="slidenum">
              <a:rPr lang="en-US" smtClean="0"/>
              <a:t>13</a:t>
            </a:fld>
            <a:endParaRPr lang="en-US"/>
          </a:p>
        </p:txBody>
      </p:sp>
    </p:spTree>
    <p:extLst>
      <p:ext uri="{BB962C8B-B14F-4D97-AF65-F5344CB8AC3E}">
        <p14:creationId xmlns:p14="http://schemas.microsoft.com/office/powerpoint/2010/main" val="7815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3AF3B3-9473-430E-8597-6BF3F2308F25}" type="slidenum">
              <a:rPr lang="en-US" smtClean="0"/>
              <a:t>14</a:t>
            </a:fld>
            <a:endParaRPr lang="en-US"/>
          </a:p>
        </p:txBody>
      </p:sp>
    </p:spTree>
    <p:extLst>
      <p:ext uri="{BB962C8B-B14F-4D97-AF65-F5344CB8AC3E}">
        <p14:creationId xmlns:p14="http://schemas.microsoft.com/office/powerpoint/2010/main" val="387472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912012D-7D4F-4D7A-AE14-48B766D1C548}" type="datetimeFigureOut">
              <a:rPr lang="en-US" smtClean="0"/>
              <a:t>6/14/2018</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2532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912012D-7D4F-4D7A-AE14-48B766D1C548}"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3522649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912012D-7D4F-4D7A-AE14-48B766D1C548}"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1042447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912012D-7D4F-4D7A-AE14-48B766D1C548}"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2780194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912012D-7D4F-4D7A-AE14-48B766D1C548}"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673865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912012D-7D4F-4D7A-AE14-48B766D1C548}"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954775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912012D-7D4F-4D7A-AE14-48B766D1C548}"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2817208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12012D-7D4F-4D7A-AE14-48B766D1C548}"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958905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12012D-7D4F-4D7A-AE14-48B766D1C548}"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854673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912012D-7D4F-4D7A-AE14-48B766D1C548}"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316976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912012D-7D4F-4D7A-AE14-48B766D1C548}" type="datetimeFigureOut">
              <a:rPr lang="en-US" smtClean="0"/>
              <a:t>6/14/2018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934544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912012D-7D4F-4D7A-AE14-48B766D1C548}"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1336124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912012D-7D4F-4D7A-AE14-48B766D1C548}" type="datetimeFigureOut">
              <a:rPr lang="en-US" smtClean="0"/>
              <a:t>6/14/2018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2848153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912012D-7D4F-4D7A-AE14-48B766D1C548}" type="datetimeFigureOut">
              <a:rPr lang="en-US" smtClean="0"/>
              <a:t>6/14/2018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4272629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12012D-7D4F-4D7A-AE14-48B766D1C548}" type="datetimeFigureOut">
              <a:rPr lang="en-US" smtClean="0"/>
              <a:t>6/14/2018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542485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912012D-7D4F-4D7A-AE14-48B766D1C548}"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221999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3912012D-7D4F-4D7A-AE14-48B766D1C548}" type="datetimeFigureOut">
              <a:rPr lang="en-US" smtClean="0"/>
              <a:t>6/14/2018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D3E55-19BE-4B21-A6CD-D818108CA761}" type="slidenum">
              <a:rPr lang="en-US" smtClean="0"/>
              <a:t>‹#›</a:t>
            </a:fld>
            <a:endParaRPr lang="en-US"/>
          </a:p>
        </p:txBody>
      </p:sp>
    </p:spTree>
    <p:extLst>
      <p:ext uri="{BB962C8B-B14F-4D97-AF65-F5344CB8AC3E}">
        <p14:creationId xmlns:p14="http://schemas.microsoft.com/office/powerpoint/2010/main" val="998353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912012D-7D4F-4D7A-AE14-48B766D1C548}" type="datetimeFigureOut">
              <a:rPr lang="en-US" smtClean="0"/>
              <a:t>6/14/2018</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39D3E55-19BE-4B21-A6CD-D818108CA761}" type="slidenum">
              <a:rPr lang="en-US" smtClean="0"/>
              <a:t>‹#›</a:t>
            </a:fld>
            <a:endParaRPr lang="en-US"/>
          </a:p>
        </p:txBody>
      </p:sp>
    </p:spTree>
    <p:extLst>
      <p:ext uri="{BB962C8B-B14F-4D97-AF65-F5344CB8AC3E}">
        <p14:creationId xmlns:p14="http://schemas.microsoft.com/office/powerpoint/2010/main" val="2277572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48590" y="1948449"/>
            <a:ext cx="10194758" cy="1775103"/>
          </a:xfrm>
        </p:spPr>
        <p:txBody>
          <a:bodyPr>
            <a:normAutofit fontScale="90000"/>
          </a:bodyPr>
          <a:lstStyle/>
          <a:p>
            <a:r>
              <a:rPr lang="en-US" dirty="0" smtClean="0"/>
              <a:t/>
            </a:r>
            <a:br>
              <a:rPr lang="en-US" dirty="0" smtClean="0"/>
            </a:br>
            <a:r>
              <a:rPr lang="en-US" sz="4000" dirty="0" smtClean="0"/>
              <a:t>Early </a:t>
            </a:r>
            <a:r>
              <a:rPr lang="en-US" sz="4000" dirty="0" smtClean="0"/>
              <a:t>Intervention Vision Summer Mini Camp 2018</a:t>
            </a:r>
            <a:endParaRPr lang="en-US" sz="4000" dirty="0"/>
          </a:p>
        </p:txBody>
      </p:sp>
      <p:sp>
        <p:nvSpPr>
          <p:cNvPr id="5" name="Subtitle 4"/>
          <p:cNvSpPr>
            <a:spLocks noGrp="1"/>
          </p:cNvSpPr>
          <p:nvPr>
            <p:ph type="subTitle" idx="1"/>
          </p:nvPr>
        </p:nvSpPr>
        <p:spPr>
          <a:xfrm>
            <a:off x="4867471" y="3988246"/>
            <a:ext cx="6987645" cy="1388534"/>
          </a:xfrm>
        </p:spPr>
        <p:txBody>
          <a:bodyPr/>
          <a:lstStyle/>
          <a:p>
            <a:r>
              <a:rPr lang="en-US" dirty="0" smtClean="0"/>
              <a:t>Dawn Wilkinson, Early Childhood Project Leader</a:t>
            </a:r>
          </a:p>
          <a:p>
            <a:r>
              <a:rPr lang="en-US" dirty="0" smtClean="0"/>
              <a:t>American Printing House for the Blind</a:t>
            </a:r>
            <a:endParaRPr lang="en-US" dirty="0"/>
          </a:p>
        </p:txBody>
      </p:sp>
      <p:sp>
        <p:nvSpPr>
          <p:cNvPr id="6" name="Title 3"/>
          <p:cNvSpPr txBox="1">
            <a:spLocks/>
          </p:cNvSpPr>
          <p:nvPr/>
        </p:nvSpPr>
        <p:spPr>
          <a:xfrm>
            <a:off x="433137" y="1887734"/>
            <a:ext cx="11421979" cy="674883"/>
          </a:xfrm>
          <a:prstGeom prst="rect">
            <a:avLst/>
          </a:prstGeom>
          <a:effectLst/>
        </p:spPr>
        <p:txBody>
          <a:bodyPr vert="horz" lIns="91440" tIns="45720" rIns="91440" bIns="45720" rtlCol="0" anchor="b">
            <a:noAutofit/>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smtClean="0"/>
              <a:t/>
            </a:r>
            <a:br>
              <a:rPr lang="en-US" sz="4400" dirty="0" smtClean="0"/>
            </a:br>
            <a:endParaRPr lang="en-US" sz="4400" dirty="0" smtClean="0"/>
          </a:p>
          <a:p>
            <a:endParaRPr lang="en-US" sz="4400" dirty="0" smtClean="0"/>
          </a:p>
          <a:p>
            <a:r>
              <a:rPr lang="en-US" sz="4400" dirty="0" smtClean="0"/>
              <a:t>Products that Connect Families with </a:t>
            </a:r>
          </a:p>
          <a:p>
            <a:r>
              <a:rPr lang="en-US" sz="4400" dirty="0" smtClean="0"/>
              <a:t>Early Intervention Services</a:t>
            </a:r>
            <a:endParaRPr lang="en-US" sz="4400" dirty="0"/>
          </a:p>
        </p:txBody>
      </p:sp>
    </p:spTree>
    <p:extLst>
      <p:ext uri="{BB962C8B-B14F-4D97-AF65-F5344CB8AC3E}">
        <p14:creationId xmlns:p14="http://schemas.microsoft.com/office/powerpoint/2010/main" val="4205249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2120" y="512161"/>
            <a:ext cx="9913105" cy="1571624"/>
          </a:xfrm>
        </p:spPr>
        <p:txBody>
          <a:bodyPr>
            <a:normAutofit/>
          </a:bodyPr>
          <a:lstStyle/>
          <a:p>
            <a:pPr algn="l"/>
            <a:r>
              <a:rPr lang="en-US" dirty="0" err="1" smtClean="0"/>
              <a:t>VIPS@Home</a:t>
            </a:r>
            <a:r>
              <a:rPr lang="en-US" dirty="0" smtClean="0"/>
              <a:t>: Parent Empowerment Program</a:t>
            </a:r>
            <a:br>
              <a:rPr lang="en-US" dirty="0" smtClean="0"/>
            </a:br>
            <a:r>
              <a:rPr lang="en-US" sz="3600" dirty="0" smtClean="0"/>
              <a:t>Emergent Literacy</a:t>
            </a:r>
            <a:endParaRPr lang="en-US" sz="3600" dirty="0"/>
          </a:p>
        </p:txBody>
      </p:sp>
      <p:sp>
        <p:nvSpPr>
          <p:cNvPr id="3" name="Content Placeholder 2"/>
          <p:cNvSpPr>
            <a:spLocks noGrp="1"/>
          </p:cNvSpPr>
          <p:nvPr>
            <p:ph idx="1"/>
          </p:nvPr>
        </p:nvSpPr>
        <p:spPr>
          <a:xfrm>
            <a:off x="1412120" y="1538286"/>
            <a:ext cx="4707943" cy="4124577"/>
          </a:xfrm>
        </p:spPr>
        <p:txBody>
          <a:bodyPr>
            <a:normAutofit/>
          </a:bodyPr>
          <a:lstStyle/>
          <a:p>
            <a:r>
              <a:rPr lang="en-US" dirty="0" smtClean="0"/>
              <a:t>This course helps parents become comfortable reading to their child with a visual impairment as they learn how to make the story time come alive. Parent learn how to make a story box, adapt books, and create books of their own. </a:t>
            </a:r>
          </a:p>
        </p:txBody>
      </p:sp>
      <p:pic>
        <p:nvPicPr>
          <p:cNvPr id="5" name="Picture 4" descr="An open book with various images floating out of it, such as a rubber duck, a teddy bear, and a tea cup. Also, there are two open hands in front of the book. " title="Cover image of Emergent Literacy Bookl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569198" y="2083785"/>
            <a:ext cx="3713792" cy="2783752"/>
          </a:xfrm>
          <a:prstGeom prst="rect">
            <a:avLst/>
          </a:prstGeom>
        </p:spPr>
      </p:pic>
    </p:spTree>
    <p:extLst>
      <p:ext uri="{BB962C8B-B14F-4D97-AF65-F5344CB8AC3E}">
        <p14:creationId xmlns:p14="http://schemas.microsoft.com/office/powerpoint/2010/main" val="26443765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open hands come together in the center of an orb. There are braille cells around the hands and orb. " title="Cover of Power at Your Fingertips booklet"/>
          <p:cNvPicPr>
            <a:picLocks noChangeAspect="1"/>
          </p:cNvPicPr>
          <p:nvPr/>
        </p:nvPicPr>
        <p:blipFill rotWithShape="1">
          <a:blip r:embed="rId2" cstate="print">
            <a:alphaModFix/>
            <a:extLst>
              <a:ext uri="{28A0092B-C50C-407E-A947-70E740481C1C}">
                <a14:useLocalDpi xmlns:a14="http://schemas.microsoft.com/office/drawing/2010/main" val="0"/>
              </a:ext>
            </a:extLst>
          </a:blip>
          <a:srcRect l="1956" t="10243" r="1209" b="17983"/>
          <a:stretch/>
        </p:blipFill>
        <p:spPr>
          <a:xfrm>
            <a:off x="4236648" y="4163374"/>
            <a:ext cx="4025038" cy="2486078"/>
          </a:xfrm>
          <a:prstGeom prst="rect">
            <a:avLst/>
          </a:prstGeom>
        </p:spPr>
      </p:pic>
      <p:sp>
        <p:nvSpPr>
          <p:cNvPr id="2" name="Title 1"/>
          <p:cNvSpPr>
            <a:spLocks noGrp="1"/>
          </p:cNvSpPr>
          <p:nvPr>
            <p:ph type="title"/>
          </p:nvPr>
        </p:nvSpPr>
        <p:spPr>
          <a:xfrm>
            <a:off x="1412120" y="512161"/>
            <a:ext cx="9913105" cy="1571624"/>
          </a:xfrm>
        </p:spPr>
        <p:txBody>
          <a:bodyPr>
            <a:normAutofit/>
          </a:bodyPr>
          <a:lstStyle/>
          <a:p>
            <a:pPr algn="l"/>
            <a:r>
              <a:rPr lang="en-US" dirty="0" err="1" smtClean="0"/>
              <a:t>VIPS@Home</a:t>
            </a:r>
            <a:r>
              <a:rPr lang="en-US" dirty="0" smtClean="0"/>
              <a:t>: Parent Empowerment Program</a:t>
            </a:r>
            <a:br>
              <a:rPr lang="en-US" dirty="0" smtClean="0"/>
            </a:br>
            <a:r>
              <a:rPr lang="en-US" sz="3600" dirty="0" smtClean="0"/>
              <a:t>Power at Your Fingertips  </a:t>
            </a:r>
            <a:endParaRPr lang="en-US" sz="3600" dirty="0"/>
          </a:p>
        </p:txBody>
      </p:sp>
      <p:sp>
        <p:nvSpPr>
          <p:cNvPr id="3" name="Content Placeholder 2"/>
          <p:cNvSpPr>
            <a:spLocks noGrp="1"/>
          </p:cNvSpPr>
          <p:nvPr>
            <p:ph idx="1"/>
          </p:nvPr>
        </p:nvSpPr>
        <p:spPr>
          <a:xfrm>
            <a:off x="1274429" y="1297973"/>
            <a:ext cx="10692982" cy="3569368"/>
          </a:xfrm>
        </p:spPr>
        <p:txBody>
          <a:bodyPr>
            <a:normAutofit/>
          </a:bodyPr>
          <a:lstStyle/>
          <a:p>
            <a:r>
              <a:rPr lang="en-US" dirty="0" smtClean="0"/>
              <a:t>This course provides a concise and family-friendly introduction to braille. Parents can begin to experience the joy of learning braille without the frustration of enormous textbooks.</a:t>
            </a:r>
          </a:p>
          <a:p>
            <a:r>
              <a:rPr lang="en-US" dirty="0" smtClean="0"/>
              <a:t>Parents will learn how to bring braille literacy into their everyday routines and discover numerous resources for child-ready braille materials. </a:t>
            </a:r>
          </a:p>
        </p:txBody>
      </p:sp>
    </p:spTree>
    <p:extLst>
      <p:ext uri="{BB962C8B-B14F-4D97-AF65-F5344CB8AC3E}">
        <p14:creationId xmlns:p14="http://schemas.microsoft.com/office/powerpoint/2010/main" val="1050063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7845" y="512161"/>
            <a:ext cx="9913105" cy="1571624"/>
          </a:xfrm>
        </p:spPr>
        <p:txBody>
          <a:bodyPr>
            <a:normAutofit/>
          </a:bodyPr>
          <a:lstStyle/>
          <a:p>
            <a:pPr algn="l"/>
            <a:r>
              <a:rPr lang="en-US" dirty="0" err="1" smtClean="0"/>
              <a:t>VIPS@Home</a:t>
            </a:r>
            <a:r>
              <a:rPr lang="en-US" dirty="0" smtClean="0"/>
              <a:t>: Parent Empowerment Program</a:t>
            </a:r>
            <a:br>
              <a:rPr lang="en-US" dirty="0" smtClean="0"/>
            </a:br>
            <a:r>
              <a:rPr lang="en-US" sz="3600" dirty="0" smtClean="0"/>
              <a:t>Special Education: Your Journey to a Successful IEP</a:t>
            </a:r>
            <a:endParaRPr lang="en-US" sz="3600" dirty="0"/>
          </a:p>
        </p:txBody>
      </p:sp>
      <p:sp>
        <p:nvSpPr>
          <p:cNvPr id="3" name="Content Placeholder 2"/>
          <p:cNvSpPr>
            <a:spLocks noGrp="1"/>
          </p:cNvSpPr>
          <p:nvPr>
            <p:ph idx="1"/>
          </p:nvPr>
        </p:nvSpPr>
        <p:spPr>
          <a:xfrm>
            <a:off x="1497845" y="1297973"/>
            <a:ext cx="3983371" cy="4483702"/>
          </a:xfrm>
        </p:spPr>
        <p:txBody>
          <a:bodyPr>
            <a:normAutofit/>
          </a:bodyPr>
          <a:lstStyle/>
          <a:p>
            <a:r>
              <a:rPr lang="en-US" dirty="0" smtClean="0"/>
              <a:t>This course helps to demystify conferences and paperwork, easing the transition from IFSP to the IEP, and puts parents at ease during the school years ahead. </a:t>
            </a:r>
          </a:p>
        </p:txBody>
      </p:sp>
      <p:pic>
        <p:nvPicPr>
          <p:cNvPr id="4" name="Picture 3" descr="Two open hands rest on the pages of an open book. Various images surround the hands and book, such as faces, gears, and a light bulb." title="Cover of Special Education booklet"/>
          <p:cNvPicPr>
            <a:picLocks noChangeAspect="1"/>
          </p:cNvPicPr>
          <p:nvPr/>
        </p:nvPicPr>
        <p:blipFill>
          <a:blip r:embed="rId2"/>
          <a:stretch>
            <a:fillRect/>
          </a:stretch>
        </p:blipFill>
        <p:spPr>
          <a:xfrm>
            <a:off x="6115049" y="2083785"/>
            <a:ext cx="4114801" cy="3978298"/>
          </a:xfrm>
          <a:prstGeom prst="rect">
            <a:avLst/>
          </a:prstGeom>
        </p:spPr>
      </p:pic>
    </p:spTree>
    <p:extLst>
      <p:ext uri="{BB962C8B-B14F-4D97-AF65-F5344CB8AC3E}">
        <p14:creationId xmlns:p14="http://schemas.microsoft.com/office/powerpoint/2010/main" val="3083896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74638"/>
            <a:ext cx="8229600" cy="1630362"/>
          </a:xfrm>
        </p:spPr>
        <p:txBody>
          <a:bodyPr>
            <a:normAutofit/>
          </a:bodyPr>
          <a:lstStyle/>
          <a:p>
            <a:pPr algn="l"/>
            <a:r>
              <a:rPr lang="en-US" sz="2800" dirty="0" err="1">
                <a:solidFill>
                  <a:srgbClr val="0070C0"/>
                </a:solidFill>
                <a:latin typeface="Trebuchet MS" pitchFamily="34" charset="0"/>
              </a:rPr>
              <a:t>Laptime</a:t>
            </a:r>
            <a:r>
              <a:rPr lang="en-US" sz="2800" dirty="0">
                <a:solidFill>
                  <a:srgbClr val="0070C0"/>
                </a:solidFill>
                <a:latin typeface="Trebuchet MS" pitchFamily="34" charset="0"/>
              </a:rPr>
              <a:t> and Lullabies</a:t>
            </a:r>
            <a:r>
              <a:rPr lang="en-US" sz="2400" dirty="0">
                <a:solidFill>
                  <a:srgbClr val="0070C0"/>
                </a:solidFill>
                <a:latin typeface="Trebuchet MS" pitchFamily="34" charset="0"/>
              </a:rPr>
              <a:t>: Sharing the Joys of Literacy with Your Infant or Toddler Who is Visually Impaired</a:t>
            </a:r>
            <a:br>
              <a:rPr lang="en-US" sz="2400" dirty="0">
                <a:solidFill>
                  <a:srgbClr val="0070C0"/>
                </a:solidFill>
                <a:latin typeface="Trebuchet MS" pitchFamily="34" charset="0"/>
              </a:rPr>
            </a:br>
            <a:r>
              <a:rPr lang="en-US" sz="2400" dirty="0">
                <a:solidFill>
                  <a:srgbClr val="0070C0"/>
                </a:solidFill>
                <a:latin typeface="Trebuchet MS" pitchFamily="34" charset="0"/>
              </a:rPr>
              <a:t/>
            </a:r>
            <a:br>
              <a:rPr lang="en-US" sz="2400" dirty="0">
                <a:solidFill>
                  <a:srgbClr val="0070C0"/>
                </a:solidFill>
                <a:latin typeface="Trebuchet MS" pitchFamily="34" charset="0"/>
              </a:rPr>
            </a:br>
            <a:r>
              <a:rPr lang="en-US" sz="2000" dirty="0">
                <a:solidFill>
                  <a:srgbClr val="0070C0"/>
                </a:solidFill>
                <a:latin typeface="Trebuchet MS" pitchFamily="34" charset="0"/>
              </a:rPr>
              <a:t>by Kay L. Clarke, Ph.D.</a:t>
            </a:r>
          </a:p>
        </p:txBody>
      </p:sp>
      <p:sp>
        <p:nvSpPr>
          <p:cNvPr id="2" name="Content Placeholder 1"/>
          <p:cNvSpPr>
            <a:spLocks noGrp="1"/>
          </p:cNvSpPr>
          <p:nvPr>
            <p:ph idx="1"/>
          </p:nvPr>
        </p:nvSpPr>
        <p:spPr>
          <a:xfrm>
            <a:off x="1981200" y="1981201"/>
            <a:ext cx="8229600" cy="4026091"/>
          </a:xfrm>
        </p:spPr>
        <p:txBody>
          <a:bodyPr>
            <a:normAutofit fontScale="92500" lnSpcReduction="20000"/>
          </a:bodyPr>
          <a:lstStyle/>
          <a:p>
            <a:pPr>
              <a:buNone/>
            </a:pPr>
            <a:r>
              <a:rPr lang="en-US" dirty="0" smtClean="0"/>
              <a:t>	</a:t>
            </a:r>
          </a:p>
          <a:p>
            <a:pPr indent="0">
              <a:buNone/>
            </a:pPr>
            <a:r>
              <a:rPr lang="en-US" dirty="0" smtClean="0">
                <a:latin typeface="Trebuchet MS" pitchFamily="34" charset="0"/>
              </a:rPr>
              <a:t>Kay Clarke is a licensed Teacher of the Visually Impaired (TVI), Certified Orientation and Mobility Specialist (COMS), Early Intervention Specialist, and Preschool Special Needs Teacher who has provided vision services for young children and their families in California and Ohio for over 30 years. </a:t>
            </a:r>
          </a:p>
          <a:p>
            <a:pPr>
              <a:buNone/>
            </a:pPr>
            <a:endParaRPr lang="en-US" dirty="0" smtClean="0">
              <a:latin typeface="Trebuchet MS" pitchFamily="34" charset="0"/>
            </a:endParaRPr>
          </a:p>
          <a:p>
            <a:pPr indent="0">
              <a:buNone/>
            </a:pPr>
            <a:r>
              <a:rPr lang="en-US" dirty="0" smtClean="0">
                <a:latin typeface="Trebuchet MS" pitchFamily="34" charset="0"/>
              </a:rPr>
              <a:t>She has additionally served as a part-time instructor with </a:t>
            </a:r>
            <a:r>
              <a:rPr lang="en-US" dirty="0" err="1" smtClean="0">
                <a:latin typeface="Trebuchet MS" pitchFamily="34" charset="0"/>
              </a:rPr>
              <a:t>Salus</a:t>
            </a:r>
            <a:r>
              <a:rPr lang="en-US" dirty="0" smtClean="0">
                <a:latin typeface="Trebuchet MS" pitchFamily="34" charset="0"/>
              </a:rPr>
              <a:t> University and the Ohio State University, and developed OSU's Orientation and Mobility Training Program. Kay authored the "Hold Everything" and "Making Sense of Early Intervention" booklets for the Ohio Center for </a:t>
            </a:r>
            <a:r>
              <a:rPr lang="en-US" dirty="0" err="1" smtClean="0">
                <a:latin typeface="Trebuchet MS" pitchFamily="34" charset="0"/>
              </a:rPr>
              <a:t>Deafblind</a:t>
            </a:r>
            <a:r>
              <a:rPr lang="en-US" dirty="0" smtClean="0">
                <a:latin typeface="Trebuchet MS" pitchFamily="34" charset="0"/>
              </a:rPr>
              <a:t> Education. </a:t>
            </a:r>
            <a:endParaRPr lang="en-US" dirty="0">
              <a:latin typeface="Trebuchet MS" pitchFamily="34" charset="0"/>
            </a:endParaRPr>
          </a:p>
        </p:txBody>
      </p:sp>
    </p:spTree>
    <p:extLst>
      <p:ext uri="{BB962C8B-B14F-4D97-AF65-F5344CB8AC3E}">
        <p14:creationId xmlns:p14="http://schemas.microsoft.com/office/powerpoint/2010/main" val="2782409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64521" y="0"/>
            <a:ext cx="10018713" cy="1752599"/>
          </a:xfrm>
        </p:spPr>
        <p:txBody>
          <a:bodyPr>
            <a:normAutofit/>
          </a:bodyPr>
          <a:lstStyle/>
          <a:p>
            <a:r>
              <a:rPr lang="en-US" sz="3200" dirty="0">
                <a:solidFill>
                  <a:srgbClr val="0070C0"/>
                </a:solidFill>
                <a:latin typeface="Trebuchet MS" pitchFamily="34" charset="0"/>
              </a:rPr>
              <a:t>Welcome to </a:t>
            </a:r>
            <a:r>
              <a:rPr lang="en-US" sz="3200" dirty="0" err="1">
                <a:solidFill>
                  <a:srgbClr val="0070C0"/>
                </a:solidFill>
                <a:latin typeface="Trebuchet MS" pitchFamily="34" charset="0"/>
              </a:rPr>
              <a:t>Laptime</a:t>
            </a:r>
            <a:r>
              <a:rPr lang="en-US" sz="3200" dirty="0">
                <a:solidFill>
                  <a:srgbClr val="0070C0"/>
                </a:solidFill>
                <a:latin typeface="Trebuchet MS" pitchFamily="34" charset="0"/>
              </a:rPr>
              <a:t> and Lullabies</a:t>
            </a:r>
          </a:p>
        </p:txBody>
      </p:sp>
      <p:sp>
        <p:nvSpPr>
          <p:cNvPr id="2" name="Content Placeholder 1"/>
          <p:cNvSpPr>
            <a:spLocks noGrp="1"/>
          </p:cNvSpPr>
          <p:nvPr>
            <p:ph idx="1"/>
          </p:nvPr>
        </p:nvSpPr>
        <p:spPr>
          <a:xfrm>
            <a:off x="1564521" y="2554706"/>
            <a:ext cx="9946523" cy="2851484"/>
          </a:xfrm>
        </p:spPr>
        <p:txBody>
          <a:bodyPr>
            <a:noAutofit/>
          </a:bodyPr>
          <a:lstStyle/>
          <a:p>
            <a:pPr>
              <a:buNone/>
            </a:pPr>
            <a:r>
              <a:rPr lang="en-US" sz="1700" dirty="0">
                <a:latin typeface="Trebuchet MS" pitchFamily="34" charset="0"/>
              </a:rPr>
              <a:t>With a little “thinking out of the book,” you and your little</a:t>
            </a:r>
          </a:p>
          <a:p>
            <a:pPr>
              <a:buNone/>
            </a:pPr>
            <a:r>
              <a:rPr lang="en-US" sz="1700" dirty="0">
                <a:latin typeface="Trebuchet MS" pitchFamily="34" charset="0"/>
              </a:rPr>
              <a:t>one can discover literacy activities that are enjoyable and</a:t>
            </a:r>
          </a:p>
          <a:p>
            <a:pPr>
              <a:buNone/>
            </a:pPr>
            <a:r>
              <a:rPr lang="en-US" sz="1700" dirty="0">
                <a:latin typeface="Trebuchet MS" pitchFamily="34" charset="0"/>
              </a:rPr>
              <a:t>meaningful to you both. Many parents with young children who are</a:t>
            </a:r>
          </a:p>
          <a:p>
            <a:pPr>
              <a:buNone/>
            </a:pPr>
            <a:r>
              <a:rPr lang="en-US" sz="1700" dirty="0">
                <a:latin typeface="Trebuchet MS" pitchFamily="34" charset="0"/>
              </a:rPr>
              <a:t>blind or visually impaired wonder . . . </a:t>
            </a:r>
          </a:p>
          <a:p>
            <a:pPr>
              <a:buNone/>
            </a:pPr>
            <a:endParaRPr lang="en-US" sz="1700" i="1" dirty="0">
              <a:latin typeface="Trebuchet MS" pitchFamily="34" charset="0"/>
            </a:endParaRPr>
          </a:p>
          <a:p>
            <a:pPr indent="0">
              <a:buNone/>
            </a:pPr>
            <a:r>
              <a:rPr lang="en-US" sz="1700" i="1" dirty="0">
                <a:latin typeface="Trebuchet MS" pitchFamily="34" charset="0"/>
              </a:rPr>
              <a:t>“When should I begin to read to my baby?” </a:t>
            </a:r>
          </a:p>
          <a:p>
            <a:pPr indent="0">
              <a:buNone/>
            </a:pPr>
            <a:r>
              <a:rPr lang="en-US" sz="1700" i="1" dirty="0">
                <a:latin typeface="Trebuchet MS" pitchFamily="34" charset="0"/>
              </a:rPr>
              <a:t>“How can I interest my toddler in books if she does not see the pictures    clearly</a:t>
            </a:r>
            <a:r>
              <a:rPr lang="en-US" sz="1700" i="1" dirty="0" smtClean="0">
                <a:latin typeface="Trebuchet MS" pitchFamily="34" charset="0"/>
              </a:rPr>
              <a:t>?”</a:t>
            </a:r>
            <a:endParaRPr lang="en-US" sz="1700" i="1" dirty="0">
              <a:latin typeface="Trebuchet MS" pitchFamily="34" charset="0"/>
            </a:endParaRPr>
          </a:p>
          <a:p>
            <a:pPr indent="0">
              <a:buNone/>
            </a:pPr>
            <a:r>
              <a:rPr lang="en-US" sz="1700" i="1" dirty="0">
                <a:latin typeface="Trebuchet MS" pitchFamily="34" charset="0"/>
              </a:rPr>
              <a:t>“Should my young child learn to read braille</a:t>
            </a:r>
            <a:r>
              <a:rPr lang="en-US" sz="1700" i="1" dirty="0" smtClean="0">
                <a:latin typeface="Trebuchet MS" pitchFamily="34" charset="0"/>
              </a:rPr>
              <a:t>?”</a:t>
            </a:r>
            <a:endParaRPr lang="en-US" sz="1700" i="1" dirty="0">
              <a:latin typeface="Trebuchet MS" pitchFamily="34" charset="0"/>
            </a:endParaRPr>
          </a:p>
          <a:p>
            <a:pPr indent="0">
              <a:buNone/>
            </a:pPr>
            <a:r>
              <a:rPr lang="en-US" sz="1700" i="1" dirty="0">
                <a:latin typeface="Trebuchet MS" pitchFamily="34" charset="0"/>
              </a:rPr>
              <a:t>“What kinds of early literacy experiences can I provide for my child who is visually impaired and has additional special needs?”</a:t>
            </a:r>
          </a:p>
          <a:p>
            <a:pPr>
              <a:buNone/>
            </a:pPr>
            <a:endParaRPr lang="en-US" sz="1700" b="1" i="1" dirty="0">
              <a:solidFill>
                <a:srgbClr val="0070C0"/>
              </a:solidFill>
              <a:latin typeface="Trebuchet MS" pitchFamily="34" charset="0"/>
            </a:endParaRPr>
          </a:p>
          <a:p>
            <a:pPr>
              <a:buNone/>
            </a:pPr>
            <a:r>
              <a:rPr lang="en-US" sz="1700" b="1" i="1" dirty="0" err="1">
                <a:solidFill>
                  <a:srgbClr val="0070C0"/>
                </a:solidFill>
                <a:latin typeface="Trebuchet MS" pitchFamily="34" charset="0"/>
              </a:rPr>
              <a:t>Laptime</a:t>
            </a:r>
            <a:r>
              <a:rPr lang="en-US" sz="1700" b="1" i="1" dirty="0">
                <a:solidFill>
                  <a:srgbClr val="0070C0"/>
                </a:solidFill>
                <a:latin typeface="Trebuchet MS" pitchFamily="34" charset="0"/>
              </a:rPr>
              <a:t> and Lullabies</a:t>
            </a:r>
            <a:r>
              <a:rPr lang="en-US" sz="1700" b="1" dirty="0">
                <a:solidFill>
                  <a:srgbClr val="0070C0"/>
                </a:solidFill>
                <a:latin typeface="Trebuchet MS" pitchFamily="34" charset="0"/>
              </a:rPr>
              <a:t> </a:t>
            </a:r>
            <a:r>
              <a:rPr lang="en-US" sz="1700" dirty="0">
                <a:latin typeface="Trebuchet MS" pitchFamily="34" charset="0"/>
              </a:rPr>
              <a:t>was created to help you answer these and </a:t>
            </a:r>
          </a:p>
          <a:p>
            <a:pPr>
              <a:buNone/>
            </a:pPr>
            <a:r>
              <a:rPr lang="en-US" sz="1700" dirty="0">
                <a:latin typeface="Trebuchet MS" pitchFamily="34" charset="0"/>
              </a:rPr>
              <a:t>other important questions.</a:t>
            </a:r>
          </a:p>
          <a:p>
            <a:pPr>
              <a:buNone/>
            </a:pPr>
            <a:endParaRPr lang="en-US" sz="1700" dirty="0"/>
          </a:p>
        </p:txBody>
      </p:sp>
    </p:spTree>
    <p:extLst>
      <p:ext uri="{BB962C8B-B14F-4D97-AF65-F5344CB8AC3E}">
        <p14:creationId xmlns:p14="http://schemas.microsoft.com/office/powerpoint/2010/main" val="2607728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4309" y="497306"/>
            <a:ext cx="10018713" cy="826168"/>
          </a:xfrm>
        </p:spPr>
        <p:txBody>
          <a:bodyPr>
            <a:normAutofit fontScale="90000"/>
          </a:bodyPr>
          <a:lstStyle/>
          <a:p>
            <a:pPr algn="l"/>
            <a:r>
              <a:rPr lang="en-US" dirty="0" smtClean="0">
                <a:solidFill>
                  <a:srgbClr val="0070C0"/>
                </a:solidFill>
                <a:latin typeface="Trebuchet MS" pitchFamily="34" charset="0"/>
              </a:rPr>
              <a:t>What’s in the Kit?</a:t>
            </a:r>
            <a:br>
              <a:rPr lang="en-US" dirty="0" smtClean="0">
                <a:solidFill>
                  <a:srgbClr val="0070C0"/>
                </a:solidFill>
                <a:latin typeface="Trebuchet MS" pitchFamily="34" charset="0"/>
              </a:rPr>
            </a:br>
            <a:endParaRPr lang="en-US" dirty="0">
              <a:solidFill>
                <a:srgbClr val="0070C0"/>
              </a:solidFill>
              <a:latin typeface="Trebuchet MS" pitchFamily="34" charset="0"/>
            </a:endParaRPr>
          </a:p>
        </p:txBody>
      </p:sp>
      <p:sp>
        <p:nvSpPr>
          <p:cNvPr id="2" name="Content Placeholder 1"/>
          <p:cNvSpPr>
            <a:spLocks noGrp="1"/>
          </p:cNvSpPr>
          <p:nvPr>
            <p:ph idx="1"/>
          </p:nvPr>
        </p:nvSpPr>
        <p:spPr>
          <a:xfrm>
            <a:off x="1379621" y="1628274"/>
            <a:ext cx="10123401" cy="3449053"/>
          </a:xfrm>
        </p:spPr>
        <p:txBody>
          <a:bodyPr>
            <a:normAutofit fontScale="25000" lnSpcReduction="20000"/>
          </a:bodyPr>
          <a:lstStyle/>
          <a:p>
            <a:r>
              <a:rPr lang="en-US" sz="8000" dirty="0" smtClean="0">
                <a:latin typeface="Trebuchet MS" pitchFamily="34" charset="0"/>
              </a:rPr>
              <a:t>Wee-Read-Together Book Bag: “Where’s Little Fuzzy”</a:t>
            </a:r>
            <a:endParaRPr lang="en-US" sz="5000" dirty="0" smtClean="0"/>
          </a:p>
          <a:p>
            <a:r>
              <a:rPr lang="en-US" sz="8000" dirty="0" smtClean="0">
                <a:latin typeface="Trebuchet MS" pitchFamily="34" charset="0"/>
              </a:rPr>
              <a:t>This is a print/</a:t>
            </a:r>
            <a:r>
              <a:rPr lang="en-US" sz="8000" dirty="0" err="1" smtClean="0">
                <a:latin typeface="Trebuchet MS" pitchFamily="34" charset="0"/>
              </a:rPr>
              <a:t>braille</a:t>
            </a:r>
            <a:r>
              <a:rPr lang="en-US" sz="8000" dirty="0" smtClean="0">
                <a:latin typeface="Trebuchet MS" pitchFamily="34" charset="0"/>
              </a:rPr>
              <a:t>/tactile storybook with an accompanying tips card. Addresses a variety of concepts:</a:t>
            </a:r>
          </a:p>
          <a:p>
            <a:pPr lvl="1"/>
            <a:endParaRPr lang="en-US" sz="5000" dirty="0" smtClean="0"/>
          </a:p>
          <a:p>
            <a:pPr lvl="1"/>
            <a:r>
              <a:rPr lang="en-US" sz="8000" dirty="0" smtClean="0">
                <a:latin typeface="Trebuchet MS" pitchFamily="34" charset="0"/>
              </a:rPr>
              <a:t>Texture discrimination</a:t>
            </a:r>
          </a:p>
          <a:p>
            <a:pPr lvl="1"/>
            <a:r>
              <a:rPr lang="en-US" sz="8000" dirty="0" smtClean="0">
                <a:latin typeface="Trebuchet MS" pitchFamily="34" charset="0"/>
              </a:rPr>
              <a:t>Under</a:t>
            </a:r>
          </a:p>
          <a:p>
            <a:pPr lvl="1"/>
            <a:r>
              <a:rPr lang="en-US" sz="8000" dirty="0" smtClean="0">
                <a:latin typeface="Trebuchet MS" pitchFamily="34" charset="0"/>
              </a:rPr>
              <a:t>Inside</a:t>
            </a:r>
          </a:p>
          <a:p>
            <a:pPr lvl="1"/>
            <a:r>
              <a:rPr lang="en-US" sz="8000" dirty="0" smtClean="0">
                <a:latin typeface="Trebuchet MS" pitchFamily="34" charset="0"/>
              </a:rPr>
              <a:t>Behind</a:t>
            </a:r>
          </a:p>
          <a:p>
            <a:pPr lvl="1"/>
            <a:r>
              <a:rPr lang="en-US" sz="8000" dirty="0" smtClean="0">
                <a:latin typeface="Trebuchet MS" pitchFamily="34" charset="0"/>
              </a:rPr>
              <a:t>Same/different</a:t>
            </a:r>
          </a:p>
          <a:p>
            <a:pPr lvl="1"/>
            <a:r>
              <a:rPr lang="en-US" sz="8000" dirty="0" smtClean="0">
                <a:latin typeface="Trebuchet MS" pitchFamily="34" charset="0"/>
              </a:rPr>
              <a:t>Developing object permanence</a:t>
            </a:r>
          </a:p>
          <a:p>
            <a:endParaRPr lang="en-US" dirty="0"/>
          </a:p>
        </p:txBody>
      </p:sp>
    </p:spTree>
    <p:extLst>
      <p:ext uri="{BB962C8B-B14F-4D97-AF65-F5344CB8AC3E}">
        <p14:creationId xmlns:p14="http://schemas.microsoft.com/office/powerpoint/2010/main" val="2767888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4310" y="0"/>
            <a:ext cx="10018713" cy="1752599"/>
          </a:xfrm>
        </p:spPr>
        <p:txBody>
          <a:bodyPr/>
          <a:lstStyle/>
          <a:p>
            <a:pPr algn="l"/>
            <a:r>
              <a:rPr lang="en-US" dirty="0" smtClean="0">
                <a:solidFill>
                  <a:srgbClr val="0070C0"/>
                </a:solidFill>
                <a:latin typeface="Trebuchet MS" pitchFamily="34" charset="0"/>
              </a:rPr>
              <a:t>What’s in the Kit? (continued)</a:t>
            </a:r>
            <a:endParaRPr lang="en-US" dirty="0"/>
          </a:p>
        </p:txBody>
      </p:sp>
      <p:sp>
        <p:nvSpPr>
          <p:cNvPr id="2" name="Content Placeholder 1"/>
          <p:cNvSpPr>
            <a:spLocks noGrp="1"/>
          </p:cNvSpPr>
          <p:nvPr>
            <p:ph idx="1"/>
          </p:nvPr>
        </p:nvSpPr>
        <p:spPr>
          <a:xfrm>
            <a:off x="1484310" y="1415715"/>
            <a:ext cx="10018713" cy="3124201"/>
          </a:xfrm>
        </p:spPr>
        <p:txBody>
          <a:bodyPr>
            <a:noAutofit/>
          </a:bodyPr>
          <a:lstStyle/>
          <a:p>
            <a:endParaRPr lang="en-US" sz="2000" dirty="0" smtClean="0">
              <a:latin typeface="Trebuchet MS" pitchFamily="34" charset="0"/>
            </a:endParaRPr>
          </a:p>
          <a:p>
            <a:endParaRPr lang="en-US" sz="2000" dirty="0">
              <a:latin typeface="Trebuchet MS" pitchFamily="34" charset="0"/>
            </a:endParaRPr>
          </a:p>
          <a:p>
            <a:r>
              <a:rPr lang="en-US" sz="2000" dirty="0" smtClean="0">
                <a:latin typeface="Trebuchet MS" pitchFamily="34" charset="0"/>
              </a:rPr>
              <a:t>Wee-Read-Together </a:t>
            </a:r>
            <a:r>
              <a:rPr lang="en-US" sz="2000" dirty="0">
                <a:latin typeface="Trebuchet MS" pitchFamily="34" charset="0"/>
              </a:rPr>
              <a:t>Book Bag: Butterflies!</a:t>
            </a:r>
          </a:p>
          <a:p>
            <a:endParaRPr lang="en-US" sz="2000" dirty="0" smtClean="0">
              <a:latin typeface="Trebuchet MS" pitchFamily="34" charset="0"/>
            </a:endParaRPr>
          </a:p>
          <a:p>
            <a:r>
              <a:rPr lang="en-US" sz="2000" dirty="0">
                <a:latin typeface="Trebuchet MS" pitchFamily="34" charset="0"/>
              </a:rPr>
              <a:t>This print/</a:t>
            </a:r>
            <a:r>
              <a:rPr lang="en-US" sz="2000" dirty="0" err="1">
                <a:latin typeface="Trebuchet MS" pitchFamily="34" charset="0"/>
              </a:rPr>
              <a:t>braille</a:t>
            </a:r>
            <a:r>
              <a:rPr lang="en-US" sz="2000" dirty="0">
                <a:latin typeface="Trebuchet MS" pitchFamily="34" charset="0"/>
              </a:rPr>
              <a:t>/tactile storybook also has a tips card and addresses various concepts and opposites:</a:t>
            </a:r>
          </a:p>
          <a:p>
            <a:pPr lvl="1"/>
            <a:endParaRPr lang="en-US" dirty="0">
              <a:latin typeface="Trebuchet MS" pitchFamily="34" charset="0"/>
            </a:endParaRPr>
          </a:p>
          <a:p>
            <a:pPr lvl="1"/>
            <a:r>
              <a:rPr lang="en-US" dirty="0">
                <a:latin typeface="Trebuchet MS" pitchFamily="34" charset="0"/>
              </a:rPr>
              <a:t>Up/down</a:t>
            </a:r>
          </a:p>
          <a:p>
            <a:pPr lvl="1"/>
            <a:r>
              <a:rPr lang="en-US" dirty="0">
                <a:latin typeface="Trebuchet MS" pitchFamily="34" charset="0"/>
              </a:rPr>
              <a:t>On/off </a:t>
            </a:r>
          </a:p>
          <a:p>
            <a:pPr lvl="1"/>
            <a:r>
              <a:rPr lang="en-US" dirty="0">
                <a:latin typeface="Trebuchet MS" pitchFamily="34" charset="0"/>
              </a:rPr>
              <a:t>In/out</a:t>
            </a:r>
          </a:p>
          <a:p>
            <a:pPr lvl="1"/>
            <a:r>
              <a:rPr lang="en-US" dirty="0">
                <a:latin typeface="Trebuchet MS" pitchFamily="34" charset="0"/>
              </a:rPr>
              <a:t>Bumpy/smooth</a:t>
            </a:r>
          </a:p>
          <a:p>
            <a:pPr lvl="1"/>
            <a:r>
              <a:rPr lang="en-US" dirty="0">
                <a:latin typeface="Trebuchet MS" pitchFamily="34" charset="0"/>
              </a:rPr>
              <a:t>Big/little</a:t>
            </a:r>
          </a:p>
        </p:txBody>
      </p:sp>
    </p:spTree>
    <p:extLst>
      <p:ext uri="{BB962C8B-B14F-4D97-AF65-F5344CB8AC3E}">
        <p14:creationId xmlns:p14="http://schemas.microsoft.com/office/powerpoint/2010/main" val="2872030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4311" y="0"/>
            <a:ext cx="10018713" cy="1752599"/>
          </a:xfrm>
        </p:spPr>
        <p:txBody>
          <a:bodyPr/>
          <a:lstStyle/>
          <a:p>
            <a:r>
              <a:rPr lang="en-US" dirty="0" smtClean="0">
                <a:solidFill>
                  <a:srgbClr val="0070C0"/>
                </a:solidFill>
                <a:latin typeface="Trebuchet MS" pitchFamily="34" charset="0"/>
              </a:rPr>
              <a:t>What’s in the Kit? (continued)</a:t>
            </a:r>
            <a:endParaRPr lang="en-US" dirty="0"/>
          </a:p>
        </p:txBody>
      </p:sp>
      <p:sp>
        <p:nvSpPr>
          <p:cNvPr id="2" name="Content Placeholder 1"/>
          <p:cNvSpPr>
            <a:spLocks noGrp="1"/>
          </p:cNvSpPr>
          <p:nvPr>
            <p:ph idx="1"/>
          </p:nvPr>
        </p:nvSpPr>
        <p:spPr>
          <a:xfrm>
            <a:off x="1311232" y="1407694"/>
            <a:ext cx="10018713" cy="3124201"/>
          </a:xfrm>
        </p:spPr>
        <p:txBody>
          <a:bodyPr/>
          <a:lstStyle/>
          <a:p>
            <a:r>
              <a:rPr lang="en-US" dirty="0" smtClean="0">
                <a:latin typeface="Trebuchet MS" pitchFamily="34" charset="0"/>
              </a:rPr>
              <a:t>The Handbook:</a:t>
            </a:r>
          </a:p>
          <a:p>
            <a:pPr lvl="1"/>
            <a:endParaRPr lang="en-US" dirty="0" smtClean="0"/>
          </a:p>
          <a:p>
            <a:pPr lvl="1"/>
            <a:r>
              <a:rPr lang="en-US" sz="2000" dirty="0">
                <a:latin typeface="Trebuchet MS" pitchFamily="34" charset="0"/>
              </a:rPr>
              <a:t>This is actually a compilation of small booklets to provide a friendly and focused approach. Although no particular sequence is required after booklet 1, the booklets relate to one another in that each focus area helps to develop emergent literacy as defined in booklet 1.</a:t>
            </a:r>
          </a:p>
          <a:p>
            <a:pPr lvl="1">
              <a:buNone/>
            </a:pPr>
            <a:endParaRPr lang="en-US" sz="2000" dirty="0">
              <a:latin typeface="Trebuchet MS" pitchFamily="34" charset="0"/>
            </a:endParaRPr>
          </a:p>
          <a:p>
            <a:pPr lvl="1">
              <a:buNone/>
            </a:pPr>
            <a:endParaRPr lang="en-US" sz="2000" dirty="0">
              <a:latin typeface="Trebuchet MS" pitchFamily="34" charset="0"/>
            </a:endParaRPr>
          </a:p>
        </p:txBody>
      </p:sp>
      <p:pic>
        <p:nvPicPr>
          <p:cNvPr id="4" name="Picture 3" descr="quota approval pic.jpg, includes 17 booklets, introduction letter, 2 tactile storybooks, and 2 cards"/>
          <p:cNvPicPr>
            <a:picLocks noChangeAspect="1"/>
          </p:cNvPicPr>
          <p:nvPr/>
        </p:nvPicPr>
        <p:blipFill>
          <a:blip r:embed="rId2" cstate="print"/>
          <a:stretch>
            <a:fillRect/>
          </a:stretch>
        </p:blipFill>
        <p:spPr>
          <a:xfrm>
            <a:off x="4572000" y="3981686"/>
            <a:ext cx="3352800" cy="2504252"/>
          </a:xfrm>
          <a:prstGeom prst="rect">
            <a:avLst/>
          </a:prstGeom>
        </p:spPr>
      </p:pic>
    </p:spTree>
    <p:extLst>
      <p:ext uri="{BB962C8B-B14F-4D97-AF65-F5344CB8AC3E}">
        <p14:creationId xmlns:p14="http://schemas.microsoft.com/office/powerpoint/2010/main" val="4120157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12647" y="0"/>
            <a:ext cx="10018713" cy="1752599"/>
          </a:xfrm>
        </p:spPr>
        <p:txBody>
          <a:bodyPr>
            <a:normAutofit/>
          </a:bodyPr>
          <a:lstStyle/>
          <a:p>
            <a:pPr algn="l"/>
            <a:r>
              <a:rPr lang="en-US" sz="2400" dirty="0">
                <a:solidFill>
                  <a:srgbClr val="0070C0"/>
                </a:solidFill>
                <a:latin typeface="Trebuchet MS" pitchFamily="34" charset="0"/>
              </a:rPr>
              <a:t>Components of Emergent Literacy from the </a:t>
            </a:r>
            <a:r>
              <a:rPr lang="en-US" sz="2400" dirty="0" smtClean="0">
                <a:solidFill>
                  <a:srgbClr val="0070C0"/>
                </a:solidFill>
                <a:latin typeface="Trebuchet MS" pitchFamily="34" charset="0"/>
              </a:rPr>
              <a:t>Handbook</a:t>
            </a:r>
            <a:br>
              <a:rPr lang="en-US" sz="2400" dirty="0" smtClean="0">
                <a:solidFill>
                  <a:srgbClr val="0070C0"/>
                </a:solidFill>
                <a:latin typeface="Trebuchet MS" pitchFamily="34" charset="0"/>
              </a:rPr>
            </a:br>
            <a:endParaRPr lang="en-US" sz="2400" dirty="0">
              <a:solidFill>
                <a:srgbClr val="0070C0"/>
              </a:solidFill>
              <a:latin typeface="Trebuchet MS" pitchFamily="34" charset="0"/>
            </a:endParaRPr>
          </a:p>
        </p:txBody>
      </p:sp>
      <p:sp>
        <p:nvSpPr>
          <p:cNvPr id="2" name="Content Placeholder 1"/>
          <p:cNvSpPr>
            <a:spLocks noGrp="1"/>
          </p:cNvSpPr>
          <p:nvPr>
            <p:ph idx="1"/>
          </p:nvPr>
        </p:nvSpPr>
        <p:spPr>
          <a:xfrm>
            <a:off x="1612646" y="1203158"/>
            <a:ext cx="10018713" cy="4836695"/>
          </a:xfrm>
        </p:spPr>
        <p:txBody>
          <a:bodyPr>
            <a:normAutofit fontScale="92500" lnSpcReduction="20000"/>
          </a:bodyPr>
          <a:lstStyle/>
          <a:p>
            <a:r>
              <a:rPr lang="en-US" sz="2200" dirty="0">
                <a:latin typeface="Trebuchet MS" pitchFamily="34" charset="0"/>
              </a:rPr>
              <a:t>Establish Relationships: </a:t>
            </a:r>
            <a:r>
              <a:rPr lang="en-US" sz="2200" dirty="0">
                <a:solidFill>
                  <a:srgbClr val="0070C0"/>
                </a:solidFill>
                <a:latin typeface="Trebuchet MS" pitchFamily="34" charset="0"/>
              </a:rPr>
              <a:t>Booklet 2</a:t>
            </a:r>
          </a:p>
          <a:p>
            <a:r>
              <a:rPr lang="en-US" sz="2200" dirty="0">
                <a:latin typeface="Trebuchet MS" pitchFamily="34" charset="0"/>
              </a:rPr>
              <a:t>Share Conversations: </a:t>
            </a:r>
            <a:r>
              <a:rPr lang="en-US" sz="2200" dirty="0">
                <a:solidFill>
                  <a:srgbClr val="0070C0"/>
                </a:solidFill>
                <a:latin typeface="Trebuchet MS" pitchFamily="34" charset="0"/>
              </a:rPr>
              <a:t>Booklet 3</a:t>
            </a:r>
          </a:p>
          <a:p>
            <a:r>
              <a:rPr lang="en-US" sz="2200" dirty="0">
                <a:latin typeface="Trebuchet MS" pitchFamily="34" charset="0"/>
              </a:rPr>
              <a:t>Focus on Vision:</a:t>
            </a:r>
            <a:r>
              <a:rPr lang="en-US" sz="2200" dirty="0">
                <a:solidFill>
                  <a:srgbClr val="0070C0"/>
                </a:solidFill>
                <a:latin typeface="Trebuchet MS" pitchFamily="34" charset="0"/>
              </a:rPr>
              <a:t> Booklet 4</a:t>
            </a:r>
          </a:p>
          <a:p>
            <a:r>
              <a:rPr lang="en-US" sz="2200" dirty="0">
                <a:latin typeface="Trebuchet MS" pitchFamily="34" charset="0"/>
              </a:rPr>
              <a:t>Grow Listening Skills: </a:t>
            </a:r>
            <a:r>
              <a:rPr lang="en-US" sz="2200" dirty="0">
                <a:solidFill>
                  <a:srgbClr val="0070C0"/>
                </a:solidFill>
                <a:latin typeface="Trebuchet MS" pitchFamily="34" charset="0"/>
              </a:rPr>
              <a:t>Booklet 5</a:t>
            </a:r>
          </a:p>
          <a:p>
            <a:r>
              <a:rPr lang="en-US" sz="2200" dirty="0">
                <a:latin typeface="Trebuchet MS" pitchFamily="34" charset="0"/>
              </a:rPr>
              <a:t>Enhance Touch: </a:t>
            </a:r>
            <a:r>
              <a:rPr lang="en-US" sz="2200" dirty="0">
                <a:solidFill>
                  <a:srgbClr val="0070C0"/>
                </a:solidFill>
                <a:latin typeface="Trebuchet MS" pitchFamily="34" charset="0"/>
              </a:rPr>
              <a:t>Booklet 6</a:t>
            </a:r>
          </a:p>
          <a:p>
            <a:r>
              <a:rPr lang="en-US" sz="2200" dirty="0">
                <a:latin typeface="Trebuchet MS" pitchFamily="34" charset="0"/>
              </a:rPr>
              <a:t>Partner in Play: </a:t>
            </a:r>
            <a:r>
              <a:rPr lang="en-US" sz="2200" dirty="0">
                <a:solidFill>
                  <a:srgbClr val="0070C0"/>
                </a:solidFill>
                <a:latin typeface="Trebuchet MS" pitchFamily="34" charset="0"/>
              </a:rPr>
              <a:t>Booklet 7</a:t>
            </a:r>
          </a:p>
          <a:p>
            <a:r>
              <a:rPr lang="en-US" sz="2200" dirty="0">
                <a:latin typeface="Trebuchet MS" pitchFamily="34" charset="0"/>
              </a:rPr>
              <a:t>Explore the World: </a:t>
            </a:r>
            <a:r>
              <a:rPr lang="en-US" sz="2200" dirty="0">
                <a:solidFill>
                  <a:srgbClr val="0070C0"/>
                </a:solidFill>
                <a:latin typeface="Trebuchet MS" pitchFamily="34" charset="0"/>
              </a:rPr>
              <a:t>Booklet 8</a:t>
            </a:r>
          </a:p>
          <a:p>
            <a:r>
              <a:rPr lang="en-US" sz="2200" dirty="0">
                <a:latin typeface="Trebuchet MS" pitchFamily="34" charset="0"/>
              </a:rPr>
              <a:t>Read Together: </a:t>
            </a:r>
            <a:r>
              <a:rPr lang="en-US" sz="2200" dirty="0">
                <a:solidFill>
                  <a:srgbClr val="0070C0"/>
                </a:solidFill>
                <a:latin typeface="Trebuchet MS" pitchFamily="34" charset="0"/>
              </a:rPr>
              <a:t>Booklet 9</a:t>
            </a:r>
          </a:p>
          <a:p>
            <a:r>
              <a:rPr lang="en-US" sz="2200" dirty="0">
                <a:latin typeface="Trebuchet MS" pitchFamily="34" charset="0"/>
              </a:rPr>
              <a:t>Investigate Books: </a:t>
            </a:r>
            <a:r>
              <a:rPr lang="en-US" sz="2200" dirty="0">
                <a:solidFill>
                  <a:srgbClr val="0070C0"/>
                </a:solidFill>
                <a:latin typeface="Trebuchet MS" pitchFamily="34" charset="0"/>
              </a:rPr>
              <a:t>Booklet 10</a:t>
            </a:r>
          </a:p>
          <a:p>
            <a:r>
              <a:rPr lang="en-US" sz="2200" dirty="0">
                <a:latin typeface="Trebuchet MS" pitchFamily="34" charset="0"/>
              </a:rPr>
              <a:t>Discover Symbols: </a:t>
            </a:r>
            <a:r>
              <a:rPr lang="en-US" sz="2200" dirty="0">
                <a:solidFill>
                  <a:srgbClr val="0070C0"/>
                </a:solidFill>
                <a:latin typeface="Trebuchet MS" pitchFamily="34" charset="0"/>
              </a:rPr>
              <a:t>Booklet 11</a:t>
            </a:r>
          </a:p>
          <a:p>
            <a:r>
              <a:rPr lang="en-US" sz="2200" dirty="0">
                <a:latin typeface="Trebuchet MS" pitchFamily="34" charset="0"/>
              </a:rPr>
              <a:t>Experiment with Tools: </a:t>
            </a:r>
            <a:r>
              <a:rPr lang="en-US" sz="2200" dirty="0">
                <a:solidFill>
                  <a:srgbClr val="0070C0"/>
                </a:solidFill>
                <a:latin typeface="Trebuchet MS" pitchFamily="34" charset="0"/>
              </a:rPr>
              <a:t>Booklet 12</a:t>
            </a:r>
          </a:p>
          <a:p>
            <a:r>
              <a:rPr lang="en-US" sz="2200" dirty="0">
                <a:latin typeface="Trebuchet MS" pitchFamily="34" charset="0"/>
              </a:rPr>
              <a:t>Team Up for Literacy: </a:t>
            </a:r>
            <a:r>
              <a:rPr lang="en-US" sz="2200" dirty="0">
                <a:solidFill>
                  <a:srgbClr val="0070C0"/>
                </a:solidFill>
                <a:latin typeface="Trebuchet MS" pitchFamily="34" charset="0"/>
              </a:rPr>
              <a:t>Booklet 13</a:t>
            </a:r>
          </a:p>
          <a:p>
            <a:endParaRPr lang="en-US" dirty="0" smtClean="0"/>
          </a:p>
        </p:txBody>
      </p:sp>
    </p:spTree>
    <p:extLst>
      <p:ext uri="{BB962C8B-B14F-4D97-AF65-F5344CB8AC3E}">
        <p14:creationId xmlns:p14="http://schemas.microsoft.com/office/powerpoint/2010/main" val="18600528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691" y="184651"/>
            <a:ext cx="8686800" cy="2743200"/>
          </a:xfrm>
        </p:spPr>
        <p:txBody>
          <a:bodyPr>
            <a:normAutofit/>
          </a:bodyPr>
          <a:lstStyle/>
          <a:p>
            <a:pPr algn="l"/>
            <a:r>
              <a:rPr lang="en-US" sz="2000" dirty="0">
                <a:solidFill>
                  <a:srgbClr val="0070C0"/>
                </a:solidFill>
                <a:latin typeface="Trebuchet MS" pitchFamily="34" charset="0"/>
              </a:rPr>
              <a:t>Booklet 14 “Developmental Milestones” and Booklet 15 “It Makes Sense to Me: A Sensory Strengths Snapshot,” in particular, pinpoint the previous 13 booklets. If a parent finds they have a priority in mind, they can then refer to the appropriate booklet for tips and strategies.</a:t>
            </a:r>
            <a:br>
              <a:rPr lang="en-US" sz="2000" dirty="0">
                <a:solidFill>
                  <a:srgbClr val="0070C0"/>
                </a:solidFill>
                <a:latin typeface="Trebuchet MS" pitchFamily="34" charset="0"/>
              </a:rPr>
            </a:br>
            <a:r>
              <a:rPr lang="en-US" sz="2000" dirty="0">
                <a:solidFill>
                  <a:srgbClr val="0070C0"/>
                </a:solidFill>
                <a:latin typeface="Trebuchet MS" pitchFamily="34" charset="0"/>
              </a:rPr>
              <a:t/>
            </a:r>
            <a:br>
              <a:rPr lang="en-US" sz="2000" dirty="0">
                <a:solidFill>
                  <a:srgbClr val="0070C0"/>
                </a:solidFill>
                <a:latin typeface="Trebuchet MS" pitchFamily="34" charset="0"/>
              </a:rPr>
            </a:br>
            <a:r>
              <a:rPr lang="en-US" sz="2000" dirty="0">
                <a:solidFill>
                  <a:srgbClr val="0070C0"/>
                </a:solidFill>
                <a:latin typeface="Trebuchet MS" pitchFamily="34" charset="0"/>
              </a:rPr>
              <a:t>Use after Booklet 1 or use to put it all together.</a:t>
            </a:r>
          </a:p>
        </p:txBody>
      </p:sp>
      <p:pic>
        <p:nvPicPr>
          <p:cNvPr id="1033" name="Picture 9" descr="cover of Booklet 14"/>
          <p:cNvPicPr>
            <a:picLocks noGrp="1" noChangeAspect="1" noChangeArrowheads="1"/>
          </p:cNvPicPr>
          <p:nvPr>
            <p:ph idx="1"/>
          </p:nvPr>
        </p:nvPicPr>
        <p:blipFill>
          <a:blip r:embed="rId2" cstate="print"/>
          <a:srcRect/>
          <a:stretch>
            <a:fillRect/>
          </a:stretch>
        </p:blipFill>
        <p:spPr bwMode="auto">
          <a:xfrm rot="21223602">
            <a:off x="2971800" y="2895600"/>
            <a:ext cx="2268628" cy="297180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34" name="Picture 10" descr="Cover of booklet 15"/>
          <p:cNvPicPr>
            <a:picLocks noChangeAspect="1" noChangeArrowheads="1"/>
          </p:cNvPicPr>
          <p:nvPr/>
        </p:nvPicPr>
        <p:blipFill>
          <a:blip r:embed="rId3" cstate="print"/>
          <a:srcRect/>
          <a:stretch>
            <a:fillRect/>
          </a:stretch>
        </p:blipFill>
        <p:spPr bwMode="auto">
          <a:xfrm rot="379038">
            <a:off x="5117957" y="3190595"/>
            <a:ext cx="2262269" cy="297180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8945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77334" y="2008832"/>
            <a:ext cx="3524125" cy="46410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1531937" y="372978"/>
            <a:ext cx="10018713" cy="1752599"/>
          </a:xfrm>
        </p:spPr>
        <p:txBody>
          <a:bodyPr>
            <a:noAutofit/>
          </a:bodyPr>
          <a:lstStyle/>
          <a:p>
            <a:pPr algn="l"/>
            <a:r>
              <a:rPr lang="en-US" sz="4000" dirty="0" smtClean="0"/>
              <a:t>Parents and Their Infants With Visual Impairment (PAIVI) </a:t>
            </a:r>
            <a:r>
              <a:rPr lang="en-US" sz="3200" dirty="0" smtClean="0"/>
              <a:t>Second Edition</a:t>
            </a:r>
            <a:endParaRPr lang="en-US" sz="3200" dirty="0"/>
          </a:p>
        </p:txBody>
      </p:sp>
      <p:sp>
        <p:nvSpPr>
          <p:cNvPr id="3" name="Content Placeholder 2"/>
          <p:cNvSpPr>
            <a:spLocks noGrp="1"/>
          </p:cNvSpPr>
          <p:nvPr>
            <p:ph idx="1"/>
          </p:nvPr>
        </p:nvSpPr>
        <p:spPr>
          <a:xfrm>
            <a:off x="4470985" y="1152776"/>
            <a:ext cx="4252912" cy="4743450"/>
          </a:xfrm>
        </p:spPr>
        <p:txBody>
          <a:bodyPr/>
          <a:lstStyle/>
          <a:p>
            <a:r>
              <a:rPr lang="en-US" sz="2400" dirty="0" smtClean="0"/>
              <a:t>Designed </a:t>
            </a:r>
            <a:r>
              <a:rPr lang="en-US" sz="2400" dirty="0"/>
              <a:t>to help parents and teachers of infants who </a:t>
            </a:r>
            <a:r>
              <a:rPr lang="en-US" sz="2400" dirty="0" smtClean="0"/>
              <a:t>are visually </a:t>
            </a:r>
            <a:r>
              <a:rPr lang="en-US" sz="2400" dirty="0"/>
              <a:t>impaired work together as primary members of </a:t>
            </a:r>
            <a:r>
              <a:rPr lang="en-US" sz="2400" dirty="0" smtClean="0"/>
              <a:t>the </a:t>
            </a:r>
            <a:r>
              <a:rPr lang="en-US" sz="2400" dirty="0"/>
              <a:t>intervention team</a:t>
            </a:r>
            <a:r>
              <a:rPr lang="en-US" sz="2400" dirty="0" smtClean="0"/>
              <a:t>.</a:t>
            </a:r>
          </a:p>
          <a:p>
            <a:pPr marL="0" indent="0">
              <a:buNone/>
            </a:pPr>
            <a:endParaRPr lang="en-US" dirty="0"/>
          </a:p>
          <a:p>
            <a:endParaRPr lang="en-US" dirty="0"/>
          </a:p>
        </p:txBody>
      </p:sp>
    </p:spTree>
    <p:extLst>
      <p:ext uri="{BB962C8B-B14F-4D97-AF65-F5344CB8AC3E}">
        <p14:creationId xmlns:p14="http://schemas.microsoft.com/office/powerpoint/2010/main" val="5305602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74638"/>
            <a:ext cx="7848600" cy="944562"/>
          </a:xfrm>
        </p:spPr>
        <p:txBody>
          <a:bodyPr>
            <a:normAutofit fontScale="90000"/>
          </a:bodyPr>
          <a:lstStyle/>
          <a:p>
            <a:r>
              <a:rPr lang="en-US" sz="2700" dirty="0">
                <a:solidFill>
                  <a:srgbClr val="0070C0"/>
                </a:solidFill>
                <a:latin typeface="Trebuchet MS" pitchFamily="34" charset="0"/>
              </a:rPr>
              <a:t/>
            </a:r>
            <a:br>
              <a:rPr lang="en-US" sz="2700" dirty="0">
                <a:solidFill>
                  <a:srgbClr val="0070C0"/>
                </a:solidFill>
                <a:latin typeface="Trebuchet MS" pitchFamily="34" charset="0"/>
              </a:rPr>
            </a:br>
            <a:r>
              <a:rPr lang="en-US" sz="2700" dirty="0">
                <a:solidFill>
                  <a:srgbClr val="0070C0"/>
                </a:solidFill>
                <a:latin typeface="Trebuchet MS" pitchFamily="34" charset="0"/>
              </a:rPr>
              <a:t/>
            </a:r>
            <a:br>
              <a:rPr lang="en-US" sz="2700" dirty="0">
                <a:solidFill>
                  <a:srgbClr val="0070C0"/>
                </a:solidFill>
                <a:latin typeface="Trebuchet MS" pitchFamily="34" charset="0"/>
              </a:rPr>
            </a:br>
            <a:r>
              <a:rPr lang="en-US" sz="2400" dirty="0">
                <a:solidFill>
                  <a:srgbClr val="0070C0"/>
                </a:solidFill>
                <a:latin typeface="Trebuchet MS" pitchFamily="34" charset="0"/>
              </a:rPr>
              <a:t/>
            </a:r>
            <a:br>
              <a:rPr lang="en-US" sz="2400" dirty="0">
                <a:solidFill>
                  <a:srgbClr val="0070C0"/>
                </a:solidFill>
                <a:latin typeface="Trebuchet MS" pitchFamily="34" charset="0"/>
              </a:rPr>
            </a:br>
            <a:r>
              <a:rPr lang="en-US" sz="2400" dirty="0">
                <a:solidFill>
                  <a:srgbClr val="0070C0"/>
                </a:solidFill>
                <a:latin typeface="Trebuchet MS" pitchFamily="34" charset="0"/>
              </a:rPr>
              <a:t/>
            </a:r>
            <a:br>
              <a:rPr lang="en-US" sz="2400" dirty="0">
                <a:solidFill>
                  <a:srgbClr val="0070C0"/>
                </a:solidFill>
                <a:latin typeface="Trebuchet MS" pitchFamily="34" charset="0"/>
              </a:rPr>
            </a:br>
            <a:r>
              <a:rPr lang="en-US" sz="2400" dirty="0">
                <a:solidFill>
                  <a:srgbClr val="0070C0"/>
                </a:solidFill>
                <a:latin typeface="Trebuchet MS" pitchFamily="34" charset="0"/>
              </a:rPr>
              <a:t/>
            </a:r>
            <a:br>
              <a:rPr lang="en-US" sz="2400" dirty="0">
                <a:solidFill>
                  <a:srgbClr val="0070C0"/>
                </a:solidFill>
                <a:latin typeface="Trebuchet MS" pitchFamily="34" charset="0"/>
              </a:rPr>
            </a:br>
            <a:r>
              <a:rPr lang="en-US" sz="2400" dirty="0">
                <a:solidFill>
                  <a:srgbClr val="0070C0"/>
                </a:solidFill>
                <a:latin typeface="Trebuchet MS" pitchFamily="34" charset="0"/>
              </a:rPr>
              <a:t/>
            </a:r>
            <a:br>
              <a:rPr lang="en-US" sz="2400" dirty="0">
                <a:solidFill>
                  <a:srgbClr val="0070C0"/>
                </a:solidFill>
                <a:latin typeface="Trebuchet MS" pitchFamily="34" charset="0"/>
              </a:rPr>
            </a:br>
            <a:r>
              <a:rPr lang="en-US" sz="2400" dirty="0">
                <a:solidFill>
                  <a:srgbClr val="0070C0"/>
                </a:solidFill>
                <a:latin typeface="Trebuchet MS" pitchFamily="34" charset="0"/>
              </a:rPr>
              <a:t/>
            </a:r>
            <a:br>
              <a:rPr lang="en-US" sz="2400" dirty="0">
                <a:solidFill>
                  <a:srgbClr val="0070C0"/>
                </a:solidFill>
                <a:latin typeface="Trebuchet MS" pitchFamily="34" charset="0"/>
              </a:rPr>
            </a:br>
            <a:r>
              <a:rPr lang="en-US" sz="2400" dirty="0">
                <a:solidFill>
                  <a:srgbClr val="0070C0"/>
                </a:solidFill>
                <a:latin typeface="Trebuchet MS" pitchFamily="34" charset="0"/>
              </a:rPr>
              <a:t/>
            </a:r>
            <a:br>
              <a:rPr lang="en-US" sz="2400" dirty="0">
                <a:solidFill>
                  <a:srgbClr val="0070C0"/>
                </a:solidFill>
                <a:latin typeface="Trebuchet MS" pitchFamily="34" charset="0"/>
              </a:rPr>
            </a:br>
            <a:r>
              <a:rPr lang="en-US" sz="2400" dirty="0">
                <a:solidFill>
                  <a:srgbClr val="0070C0"/>
                </a:solidFill>
                <a:latin typeface="Trebuchet MS" pitchFamily="34" charset="0"/>
              </a:rPr>
              <a:t/>
            </a:r>
            <a:br>
              <a:rPr lang="en-US" sz="2400" dirty="0">
                <a:solidFill>
                  <a:srgbClr val="0070C0"/>
                </a:solidFill>
                <a:latin typeface="Trebuchet MS" pitchFamily="34" charset="0"/>
              </a:rPr>
            </a:br>
            <a:r>
              <a:rPr lang="en-US" sz="2400" dirty="0">
                <a:solidFill>
                  <a:srgbClr val="0070C0"/>
                </a:solidFill>
                <a:latin typeface="Trebuchet MS" pitchFamily="34" charset="0"/>
              </a:rPr>
              <a:t/>
            </a:r>
            <a:br>
              <a:rPr lang="en-US" sz="2400" dirty="0">
                <a:solidFill>
                  <a:srgbClr val="0070C0"/>
                </a:solidFill>
                <a:latin typeface="Trebuchet MS" pitchFamily="34" charset="0"/>
              </a:rPr>
            </a:br>
            <a:r>
              <a:rPr lang="en-US" sz="2400" dirty="0">
                <a:solidFill>
                  <a:srgbClr val="0070C0"/>
                </a:solidFill>
                <a:latin typeface="Trebuchet MS" pitchFamily="34" charset="0"/>
              </a:rPr>
              <a:t/>
            </a:r>
            <a:br>
              <a:rPr lang="en-US" sz="2400" dirty="0">
                <a:solidFill>
                  <a:srgbClr val="0070C0"/>
                </a:solidFill>
                <a:latin typeface="Trebuchet MS" pitchFamily="34" charset="0"/>
              </a:rPr>
            </a:br>
            <a:r>
              <a:rPr lang="en-US" sz="2400" dirty="0">
                <a:solidFill>
                  <a:srgbClr val="0070C0"/>
                </a:solidFill>
                <a:latin typeface="Trebuchet MS" pitchFamily="34" charset="0"/>
              </a:rPr>
              <a:t/>
            </a:r>
            <a:br>
              <a:rPr lang="en-US" sz="2400" dirty="0">
                <a:solidFill>
                  <a:srgbClr val="0070C0"/>
                </a:solidFill>
                <a:latin typeface="Trebuchet MS" pitchFamily="34" charset="0"/>
              </a:rPr>
            </a:br>
            <a:r>
              <a:rPr lang="en-US" sz="2400" dirty="0">
                <a:solidFill>
                  <a:srgbClr val="0070C0"/>
                </a:solidFill>
                <a:latin typeface="Trebuchet MS" pitchFamily="34" charset="0"/>
              </a:rPr>
              <a:t/>
            </a:r>
            <a:br>
              <a:rPr lang="en-US" sz="2400" dirty="0">
                <a:solidFill>
                  <a:srgbClr val="0070C0"/>
                </a:solidFill>
                <a:latin typeface="Trebuchet MS" pitchFamily="34" charset="0"/>
              </a:rPr>
            </a:br>
            <a:r>
              <a:rPr lang="en-US" sz="2400" dirty="0">
                <a:solidFill>
                  <a:srgbClr val="0070C0"/>
                </a:solidFill>
                <a:latin typeface="Trebuchet MS" pitchFamily="34" charset="0"/>
              </a:rPr>
              <a:t/>
            </a:r>
            <a:br>
              <a:rPr lang="en-US" sz="2400" dirty="0">
                <a:solidFill>
                  <a:srgbClr val="0070C0"/>
                </a:solidFill>
                <a:latin typeface="Trebuchet MS" pitchFamily="34" charset="0"/>
              </a:rPr>
            </a:br>
            <a:r>
              <a:rPr lang="en-US" sz="2400" dirty="0">
                <a:solidFill>
                  <a:srgbClr val="0070C0"/>
                </a:solidFill>
                <a:latin typeface="Trebuchet MS" pitchFamily="34" charset="0"/>
              </a:rPr>
              <a:t/>
            </a:r>
            <a:br>
              <a:rPr lang="en-US" sz="2400" dirty="0">
                <a:solidFill>
                  <a:srgbClr val="0070C0"/>
                </a:solidFill>
                <a:latin typeface="Trebuchet MS" pitchFamily="34" charset="0"/>
              </a:rPr>
            </a:br>
            <a:r>
              <a:rPr lang="en-US" sz="2400" dirty="0">
                <a:solidFill>
                  <a:srgbClr val="0070C0"/>
                </a:solidFill>
                <a:latin typeface="Trebuchet MS" pitchFamily="34" charset="0"/>
              </a:rPr>
              <a:t/>
            </a:r>
            <a:br>
              <a:rPr lang="en-US" sz="2400" dirty="0">
                <a:solidFill>
                  <a:srgbClr val="0070C0"/>
                </a:solidFill>
                <a:latin typeface="Trebuchet MS" pitchFamily="34" charset="0"/>
              </a:rPr>
            </a:br>
            <a:endParaRPr lang="en-US" sz="2400" dirty="0">
              <a:solidFill>
                <a:srgbClr val="0070C0"/>
              </a:solidFill>
              <a:latin typeface="Trebuchet MS" pitchFamily="34" charset="0"/>
            </a:endParaRPr>
          </a:p>
        </p:txBody>
      </p:sp>
      <p:sp>
        <p:nvSpPr>
          <p:cNvPr id="5" name="Content Placeholder 4"/>
          <p:cNvSpPr>
            <a:spLocks noGrp="1"/>
          </p:cNvSpPr>
          <p:nvPr>
            <p:ph idx="1"/>
          </p:nvPr>
        </p:nvSpPr>
        <p:spPr>
          <a:xfrm>
            <a:off x="1981200" y="-165497"/>
            <a:ext cx="8229600" cy="6095999"/>
          </a:xfrm>
        </p:spPr>
        <p:txBody>
          <a:bodyPr>
            <a:normAutofit/>
          </a:bodyPr>
          <a:lstStyle/>
          <a:p>
            <a:pPr>
              <a:buNone/>
            </a:pPr>
            <a:r>
              <a:rPr lang="en-US" dirty="0" smtClean="0">
                <a:solidFill>
                  <a:srgbClr val="0070C0"/>
                </a:solidFill>
                <a:latin typeface="Trebuchet MS" pitchFamily="34" charset="0"/>
              </a:rPr>
              <a:t>Emergent Literacy in Everyday Fun Activities</a:t>
            </a:r>
          </a:p>
          <a:p>
            <a:pPr>
              <a:buNone/>
            </a:pPr>
            <a:r>
              <a:rPr lang="en-US" sz="1800" dirty="0">
                <a:solidFill>
                  <a:srgbClr val="0070C0"/>
                </a:solidFill>
                <a:latin typeface="Trebuchet MS" pitchFamily="34" charset="0"/>
              </a:rPr>
              <a:t>Bath time and Bedtime</a:t>
            </a:r>
          </a:p>
          <a:p>
            <a:pPr>
              <a:buNone/>
            </a:pPr>
            <a:endParaRPr lang="en-US" sz="1800" dirty="0">
              <a:solidFill>
                <a:srgbClr val="0070C0"/>
              </a:solidFill>
              <a:latin typeface="Trebuchet MS" pitchFamily="34" charset="0"/>
            </a:endParaRPr>
          </a:p>
          <a:p>
            <a:pPr>
              <a:buNone/>
            </a:pPr>
            <a:endParaRPr lang="en-US" sz="1800" dirty="0">
              <a:solidFill>
                <a:srgbClr val="0070C0"/>
              </a:solidFill>
              <a:latin typeface="Trebuchet MS" pitchFamily="34" charset="0"/>
            </a:endParaRPr>
          </a:p>
          <a:p>
            <a:pPr>
              <a:buNone/>
            </a:pPr>
            <a:endParaRPr lang="en-US" sz="1800" dirty="0">
              <a:solidFill>
                <a:srgbClr val="0070C0"/>
              </a:solidFill>
              <a:latin typeface="Trebuchet MS" pitchFamily="34" charset="0"/>
            </a:endParaRPr>
          </a:p>
          <a:p>
            <a:pPr>
              <a:buNone/>
            </a:pPr>
            <a:endParaRPr lang="en-US" sz="1800" dirty="0">
              <a:solidFill>
                <a:srgbClr val="0070C0"/>
              </a:solidFill>
              <a:latin typeface="Trebuchet MS" pitchFamily="34" charset="0"/>
            </a:endParaRPr>
          </a:p>
          <a:p>
            <a:pPr>
              <a:buNone/>
            </a:pPr>
            <a:endParaRPr lang="en-US" sz="1800" dirty="0">
              <a:solidFill>
                <a:srgbClr val="0070C0"/>
              </a:solidFill>
              <a:latin typeface="Trebuchet MS" pitchFamily="34" charset="0"/>
            </a:endParaRPr>
          </a:p>
          <a:p>
            <a:pPr>
              <a:buNone/>
            </a:pPr>
            <a:endParaRPr lang="en-US" sz="1800" dirty="0">
              <a:solidFill>
                <a:srgbClr val="0070C0"/>
              </a:solidFill>
              <a:latin typeface="Trebuchet MS" pitchFamily="34" charset="0"/>
            </a:endParaRPr>
          </a:p>
          <a:p>
            <a:pPr>
              <a:buNone/>
            </a:pPr>
            <a:endParaRPr lang="en-US" sz="1800" dirty="0">
              <a:solidFill>
                <a:srgbClr val="0070C0"/>
              </a:solidFill>
              <a:latin typeface="Trebuchet MS" pitchFamily="34" charset="0"/>
            </a:endParaRPr>
          </a:p>
          <a:p>
            <a:pPr>
              <a:buNone/>
            </a:pPr>
            <a:endParaRPr lang="en-US" sz="1800" dirty="0">
              <a:solidFill>
                <a:srgbClr val="0070C0"/>
              </a:solidFill>
              <a:latin typeface="Trebuchet MS" pitchFamily="34" charset="0"/>
            </a:endParaRPr>
          </a:p>
          <a:p>
            <a:pPr>
              <a:buNone/>
            </a:pPr>
            <a:r>
              <a:rPr lang="en-US" sz="1800" dirty="0">
                <a:solidFill>
                  <a:srgbClr val="0070C0"/>
                </a:solidFill>
                <a:latin typeface="Trebuchet MS" pitchFamily="34" charset="0"/>
              </a:rPr>
              <a:t>These recommended interactive books, toys, rhymes, and songs can be</a:t>
            </a:r>
          </a:p>
          <a:p>
            <a:pPr>
              <a:buNone/>
            </a:pPr>
            <a:r>
              <a:rPr lang="en-US" sz="1800" dirty="0">
                <a:solidFill>
                  <a:srgbClr val="0070C0"/>
                </a:solidFill>
                <a:latin typeface="Trebuchet MS" pitchFamily="34" charset="0"/>
              </a:rPr>
              <a:t>explored by parents at any point!</a:t>
            </a:r>
          </a:p>
        </p:txBody>
      </p:sp>
      <p:pic>
        <p:nvPicPr>
          <p:cNvPr id="8" name="Picture 7" descr="Cover of booklet 16"/>
          <p:cNvPicPr/>
          <p:nvPr/>
        </p:nvPicPr>
        <p:blipFill>
          <a:blip r:embed="rId2" cstate="print"/>
          <a:stretch>
            <a:fillRect/>
          </a:stretch>
        </p:blipFill>
        <p:spPr bwMode="auto">
          <a:xfrm rot="21114187">
            <a:off x="3392978" y="1436881"/>
            <a:ext cx="2213610" cy="289124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 name="Picture 8" descr="Cover of booklet 17"/>
          <p:cNvPicPr/>
          <p:nvPr/>
        </p:nvPicPr>
        <p:blipFill>
          <a:blip r:embed="rId3" cstate="print"/>
          <a:srcRect/>
          <a:stretch>
            <a:fillRect/>
          </a:stretch>
        </p:blipFill>
        <p:spPr bwMode="auto">
          <a:xfrm rot="408279">
            <a:off x="5508833" y="1476284"/>
            <a:ext cx="2209800" cy="2896290"/>
          </a:xfrm>
          <a:prstGeom prst="rect">
            <a:avLst/>
          </a:prstGeom>
          <a:noFill/>
          <a:ln w="9525">
            <a:noFill/>
            <a:miter lim="800000"/>
            <a:headEnd/>
            <a:tailEnd/>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0330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dirty="0" smtClean="0">
                <a:solidFill>
                  <a:srgbClr val="0070C0"/>
                </a:solidFill>
                <a:effectLst/>
                <a:latin typeface="Trebuchet MS" pitchFamily="34" charset="0"/>
              </a:rPr>
              <a:t>Highlights of Individual Booklets</a:t>
            </a:r>
            <a:endParaRPr lang="en-US" dirty="0">
              <a:solidFill>
                <a:srgbClr val="0070C0"/>
              </a:solidFill>
              <a:effectLst/>
              <a:latin typeface="Trebuchet MS" pitchFamily="34" charset="0"/>
            </a:endParaRPr>
          </a:p>
        </p:txBody>
      </p:sp>
      <p:sp>
        <p:nvSpPr>
          <p:cNvPr id="2" name="Content Placeholder 1"/>
          <p:cNvSpPr>
            <a:spLocks noGrp="1"/>
          </p:cNvSpPr>
          <p:nvPr>
            <p:ph idx="1"/>
          </p:nvPr>
        </p:nvSpPr>
        <p:spPr>
          <a:xfrm>
            <a:off x="1556499" y="1880936"/>
            <a:ext cx="10018713" cy="3124201"/>
          </a:xfrm>
        </p:spPr>
        <p:txBody>
          <a:bodyPr>
            <a:normAutofit/>
          </a:bodyPr>
          <a:lstStyle/>
          <a:p>
            <a:endParaRPr lang="en-US" dirty="0" smtClean="0"/>
          </a:p>
          <a:p>
            <a:r>
              <a:rPr lang="en-US" dirty="0" smtClean="0"/>
              <a:t>Each begins with a helpful quote</a:t>
            </a:r>
          </a:p>
          <a:p>
            <a:r>
              <a:rPr lang="en-US" dirty="0" smtClean="0"/>
              <a:t>Lots of colorful pictures to keep it bright and engaging</a:t>
            </a:r>
          </a:p>
          <a:p>
            <a:r>
              <a:rPr lang="en-US" dirty="0" smtClean="0"/>
              <a:t>Concise and easy to read</a:t>
            </a:r>
          </a:p>
          <a:p>
            <a:r>
              <a:rPr lang="en-US" dirty="0" smtClean="0"/>
              <a:t>Gently encourages reading of the other booklets</a:t>
            </a:r>
          </a:p>
          <a:p>
            <a:r>
              <a:rPr lang="en-US" dirty="0" smtClean="0"/>
              <a:t>A wealth of resources and ideas</a:t>
            </a:r>
            <a:endParaRPr lang="en-US" dirty="0"/>
          </a:p>
        </p:txBody>
      </p:sp>
    </p:spTree>
    <p:extLst>
      <p:ext uri="{BB962C8B-B14F-4D97-AF65-F5344CB8AC3E}">
        <p14:creationId xmlns:p14="http://schemas.microsoft.com/office/powerpoint/2010/main" val="2801621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56500" y="324853"/>
            <a:ext cx="10018713" cy="1752599"/>
          </a:xfrm>
        </p:spPr>
        <p:txBody>
          <a:bodyPr>
            <a:normAutofit/>
          </a:bodyPr>
          <a:lstStyle/>
          <a:p>
            <a:pPr algn="l"/>
            <a:r>
              <a:rPr lang="en-US" sz="3600" dirty="0">
                <a:solidFill>
                  <a:srgbClr val="0070C0"/>
                </a:solidFill>
                <a:latin typeface="Trebuchet MS" pitchFamily="34" charset="0"/>
              </a:rPr>
              <a:t>What Did Field Evaluators Say?</a:t>
            </a:r>
          </a:p>
        </p:txBody>
      </p:sp>
      <p:sp>
        <p:nvSpPr>
          <p:cNvPr id="2" name="Content Placeholder 1"/>
          <p:cNvSpPr>
            <a:spLocks noGrp="1"/>
          </p:cNvSpPr>
          <p:nvPr>
            <p:ph idx="1"/>
          </p:nvPr>
        </p:nvSpPr>
        <p:spPr>
          <a:xfrm>
            <a:off x="1556500" y="1564105"/>
            <a:ext cx="10202363" cy="4700337"/>
          </a:xfrm>
        </p:spPr>
        <p:txBody>
          <a:bodyPr>
            <a:normAutofit fontScale="32500" lnSpcReduction="20000"/>
          </a:bodyPr>
          <a:lstStyle/>
          <a:p>
            <a:endParaRPr lang="en-US" sz="1600" dirty="0">
              <a:latin typeface="Trebuchet MS" pitchFamily="34" charset="0"/>
            </a:endParaRPr>
          </a:p>
          <a:p>
            <a:r>
              <a:rPr lang="en-US" sz="6200" dirty="0" err="1">
                <a:latin typeface="Trebuchet MS" pitchFamily="34" charset="0"/>
              </a:rPr>
              <a:t>Laptime</a:t>
            </a:r>
            <a:r>
              <a:rPr lang="en-US" sz="6200" dirty="0">
                <a:latin typeface="Trebuchet MS" pitchFamily="34" charset="0"/>
              </a:rPr>
              <a:t> and Lullabies was field tested in the Spring of 2016. Materials were sent to the birth to 3 center in Arkansas, and also to Illinois, Colorado, Florida, and New Mexico.</a:t>
            </a:r>
          </a:p>
          <a:p>
            <a:endParaRPr lang="en-US" sz="6200" dirty="0">
              <a:latin typeface="Trebuchet MS" pitchFamily="34" charset="0"/>
            </a:endParaRPr>
          </a:p>
          <a:p>
            <a:r>
              <a:rPr lang="en-US" sz="6200" dirty="0">
                <a:latin typeface="Trebuchet MS" pitchFamily="34" charset="0"/>
              </a:rPr>
              <a:t>On a scale of 1 to 5, with 1 being not recommended and 5 being highly recommended, how would you rate these materials for use by parents at home, assuming an agency has a loan program or that parents can purchase the kit?</a:t>
            </a:r>
          </a:p>
          <a:p>
            <a:pPr lvl="1"/>
            <a:endParaRPr lang="en-US" sz="4500" dirty="0" smtClean="0">
              <a:latin typeface="Trebuchet MS" pitchFamily="34" charset="0"/>
            </a:endParaRPr>
          </a:p>
          <a:p>
            <a:pPr lvl="1"/>
            <a:r>
              <a:rPr lang="en-US" sz="6200" dirty="0" smtClean="0">
                <a:latin typeface="Trebuchet MS" pitchFamily="34" charset="0"/>
              </a:rPr>
              <a:t>100% answered 5 (Highly recommended)</a:t>
            </a:r>
          </a:p>
          <a:p>
            <a:pPr lvl="1">
              <a:buNone/>
            </a:pPr>
            <a:endParaRPr lang="en-US" sz="4500" dirty="0" smtClean="0">
              <a:latin typeface="Trebuchet MS" pitchFamily="34" charset="0"/>
            </a:endParaRPr>
          </a:p>
          <a:p>
            <a:r>
              <a:rPr lang="en-US" sz="6200" dirty="0">
                <a:latin typeface="Trebuchet MS" pitchFamily="34" charset="0"/>
              </a:rPr>
              <a:t>Please rate the need for this product on a scale from 1 to 5, where 1 equals very low and 5 equals very high.</a:t>
            </a:r>
          </a:p>
          <a:p>
            <a:pPr lvl="1"/>
            <a:endParaRPr lang="en-US" sz="4500" dirty="0" smtClean="0">
              <a:latin typeface="Trebuchet MS" pitchFamily="34" charset="0"/>
            </a:endParaRPr>
          </a:p>
          <a:p>
            <a:pPr lvl="1"/>
            <a:r>
              <a:rPr lang="en-US" sz="6200" dirty="0" smtClean="0">
                <a:latin typeface="Trebuchet MS" pitchFamily="34" charset="0"/>
              </a:rPr>
              <a:t>71% rated it a 5; 29% rated it a 4.</a:t>
            </a:r>
          </a:p>
        </p:txBody>
      </p:sp>
    </p:spTree>
    <p:extLst>
      <p:ext uri="{BB962C8B-B14F-4D97-AF65-F5344CB8AC3E}">
        <p14:creationId xmlns:p14="http://schemas.microsoft.com/office/powerpoint/2010/main" val="4141189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rot="774071">
            <a:off x="6056890" y="1689772"/>
            <a:ext cx="2566738" cy="3309697"/>
          </a:xfrm>
          <a:prstGeom prst="rect">
            <a:avLst/>
          </a:prstGeom>
        </p:spPr>
      </p:pic>
      <p:pic>
        <p:nvPicPr>
          <p:cNvPr id="4" name="Content Placeholder 3"/>
          <p:cNvPicPr>
            <a:picLocks noGrp="1" noChangeAspect="1"/>
          </p:cNvPicPr>
          <p:nvPr>
            <p:ph idx="1"/>
          </p:nvPr>
        </p:nvPicPr>
        <p:blipFill>
          <a:blip r:embed="rId3"/>
          <a:stretch>
            <a:fillRect/>
          </a:stretch>
        </p:blipFill>
        <p:spPr>
          <a:xfrm rot="21022848">
            <a:off x="3618717" y="1689772"/>
            <a:ext cx="2541019" cy="3309697"/>
          </a:xfrm>
          <a:prstGeom prst="rect">
            <a:avLst/>
          </a:prstGeom>
        </p:spPr>
      </p:pic>
      <p:sp>
        <p:nvSpPr>
          <p:cNvPr id="3" name="Title 2"/>
          <p:cNvSpPr>
            <a:spLocks noGrp="1"/>
          </p:cNvSpPr>
          <p:nvPr>
            <p:ph type="title"/>
          </p:nvPr>
        </p:nvSpPr>
        <p:spPr>
          <a:xfrm>
            <a:off x="1484310" y="0"/>
            <a:ext cx="10018713" cy="1752599"/>
          </a:xfrm>
        </p:spPr>
        <p:txBody>
          <a:bodyPr>
            <a:normAutofit/>
          </a:bodyPr>
          <a:lstStyle/>
          <a:p>
            <a:pPr algn="l"/>
            <a:r>
              <a:rPr lang="en-US" sz="3600" dirty="0" smtClean="0">
                <a:solidFill>
                  <a:srgbClr val="0070C0"/>
                </a:solidFill>
                <a:latin typeface="Trebuchet MS" pitchFamily="34" charset="0"/>
              </a:rPr>
              <a:t>Coming soon … </a:t>
            </a:r>
            <a:endParaRPr lang="en-US" sz="3600" dirty="0">
              <a:solidFill>
                <a:srgbClr val="0070C0"/>
              </a:solidFill>
              <a:latin typeface="Trebuchet MS" pitchFamily="34" charset="0"/>
            </a:endParaRPr>
          </a:p>
        </p:txBody>
      </p:sp>
      <p:sp>
        <p:nvSpPr>
          <p:cNvPr id="8" name="Content Placeholder 1"/>
          <p:cNvSpPr txBox="1">
            <a:spLocks/>
          </p:cNvSpPr>
          <p:nvPr/>
        </p:nvSpPr>
        <p:spPr>
          <a:xfrm>
            <a:off x="1845258" y="5188504"/>
            <a:ext cx="8241708" cy="1104715"/>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algn="ctr"/>
            <a:r>
              <a:rPr lang="en-US" dirty="0" smtClean="0">
                <a:latin typeface="Trebuchet MS" pitchFamily="34" charset="0"/>
              </a:rPr>
              <a:t>Handbooks will go on sale </a:t>
            </a:r>
            <a:r>
              <a:rPr lang="en-US" dirty="0" smtClean="0">
                <a:latin typeface="Trebuchet MS" pitchFamily="34" charset="0"/>
              </a:rPr>
              <a:t>Fall </a:t>
            </a:r>
            <a:r>
              <a:rPr lang="en-US" dirty="0" smtClean="0">
                <a:latin typeface="Trebuchet MS" pitchFamily="34" charset="0"/>
              </a:rPr>
              <a:t>2018.</a:t>
            </a:r>
          </a:p>
        </p:txBody>
      </p:sp>
    </p:spTree>
    <p:extLst>
      <p:ext uri="{BB962C8B-B14F-4D97-AF65-F5344CB8AC3E}">
        <p14:creationId xmlns:p14="http://schemas.microsoft.com/office/powerpoint/2010/main" val="2008194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6500" y="186556"/>
            <a:ext cx="10018713" cy="1752599"/>
          </a:xfrm>
        </p:spPr>
        <p:txBody>
          <a:bodyPr>
            <a:noAutofit/>
          </a:bodyPr>
          <a:lstStyle/>
          <a:p>
            <a:pPr algn="l"/>
            <a:r>
              <a:rPr lang="en-US" sz="4800" dirty="0" smtClean="0"/>
              <a:t>PAIVI</a:t>
            </a:r>
            <a:r>
              <a:rPr lang="en-US" sz="4000" dirty="0" smtClean="0"/>
              <a:t/>
            </a:r>
            <a:br>
              <a:rPr lang="en-US" sz="4000" dirty="0" smtClean="0"/>
            </a:br>
            <a:r>
              <a:rPr lang="en-US" sz="4000" dirty="0" smtClean="0"/>
              <a:t>Parent </a:t>
            </a:r>
            <a:r>
              <a:rPr lang="en-US" sz="4000" dirty="0"/>
              <a:t>Assessment of Needs (PAN)</a:t>
            </a:r>
          </a:p>
        </p:txBody>
      </p:sp>
      <p:sp>
        <p:nvSpPr>
          <p:cNvPr id="3" name="Content Placeholder 2"/>
          <p:cNvSpPr>
            <a:spLocks noGrp="1"/>
          </p:cNvSpPr>
          <p:nvPr>
            <p:ph idx="1"/>
          </p:nvPr>
        </p:nvSpPr>
        <p:spPr>
          <a:xfrm>
            <a:off x="1299825" y="648585"/>
            <a:ext cx="10018713" cy="3124201"/>
          </a:xfrm>
        </p:spPr>
        <p:txBody>
          <a:bodyPr/>
          <a:lstStyle/>
          <a:p>
            <a:r>
              <a:rPr lang="en-US" dirty="0"/>
              <a:t>Parents and early intervention service providers work together to identify home-based goals</a:t>
            </a:r>
          </a:p>
        </p:txBody>
      </p:sp>
      <p:pic>
        <p:nvPicPr>
          <p:cNvPr id="4" name="Picture 3"/>
          <p:cNvPicPr>
            <a:picLocks noChangeAspect="1"/>
          </p:cNvPicPr>
          <p:nvPr/>
        </p:nvPicPr>
        <p:blipFill>
          <a:blip r:embed="rId3"/>
          <a:stretch>
            <a:fillRect/>
          </a:stretch>
        </p:blipFill>
        <p:spPr>
          <a:xfrm rot="20919850">
            <a:off x="963499" y="3091293"/>
            <a:ext cx="2659568" cy="34399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a:stretch>
            <a:fillRect/>
          </a:stretch>
        </p:blipFill>
        <p:spPr>
          <a:xfrm rot="21350918">
            <a:off x="3625144" y="2766062"/>
            <a:ext cx="2701048" cy="34645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a:stretch>
            <a:fillRect/>
          </a:stretch>
        </p:blipFill>
        <p:spPr>
          <a:xfrm rot="1033624">
            <a:off x="6196660" y="2967399"/>
            <a:ext cx="2599757" cy="34495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2442929" y="6419849"/>
            <a:ext cx="5072296" cy="369332"/>
          </a:xfrm>
          <a:prstGeom prst="rect">
            <a:avLst/>
          </a:prstGeom>
          <a:noFill/>
        </p:spPr>
        <p:txBody>
          <a:bodyPr wrap="square" rtlCol="0">
            <a:spAutoFit/>
          </a:bodyPr>
          <a:lstStyle/>
          <a:p>
            <a:pPr algn="ctr"/>
            <a:r>
              <a:rPr lang="en-US" dirty="0" smtClean="0"/>
              <a:t>PAN Sample Pages</a:t>
            </a:r>
            <a:endParaRPr lang="en-US" dirty="0"/>
          </a:p>
        </p:txBody>
      </p:sp>
    </p:spTree>
    <p:extLst>
      <p:ext uri="{BB962C8B-B14F-4D97-AF65-F5344CB8AC3E}">
        <p14:creationId xmlns:p14="http://schemas.microsoft.com/office/powerpoint/2010/main" val="19040777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605" y="31810"/>
            <a:ext cx="10018713" cy="1752599"/>
          </a:xfrm>
        </p:spPr>
        <p:txBody>
          <a:bodyPr>
            <a:normAutofit/>
          </a:bodyPr>
          <a:lstStyle/>
          <a:p>
            <a:pPr algn="l"/>
            <a:r>
              <a:rPr lang="en-US" sz="5300" dirty="0" smtClean="0"/>
              <a:t>PAIVI</a:t>
            </a:r>
            <a:r>
              <a:rPr lang="en-US" dirty="0" smtClean="0"/>
              <a:t/>
            </a:r>
            <a:br>
              <a:rPr lang="en-US" dirty="0" smtClean="0"/>
            </a:br>
            <a:r>
              <a:rPr lang="en-US" sz="4400" dirty="0" smtClean="0"/>
              <a:t>Parent Observation Protocol (POP)</a:t>
            </a:r>
            <a:endParaRPr lang="en-US" sz="4400" dirty="0"/>
          </a:p>
        </p:txBody>
      </p:sp>
      <p:sp>
        <p:nvSpPr>
          <p:cNvPr id="3" name="Content Placeholder 2"/>
          <p:cNvSpPr>
            <a:spLocks noGrp="1"/>
          </p:cNvSpPr>
          <p:nvPr>
            <p:ph idx="1"/>
          </p:nvPr>
        </p:nvSpPr>
        <p:spPr>
          <a:xfrm>
            <a:off x="1596606" y="673832"/>
            <a:ext cx="10018713" cy="3124201"/>
          </a:xfrm>
        </p:spPr>
        <p:txBody>
          <a:bodyPr/>
          <a:lstStyle/>
          <a:p>
            <a:r>
              <a:rPr lang="en-US" dirty="0"/>
              <a:t>Uses video as a tool for parents to observe themselves and their child during teachable </a:t>
            </a:r>
            <a:r>
              <a:rPr lang="en-US" dirty="0" smtClean="0"/>
              <a:t>moments</a:t>
            </a:r>
            <a:endParaRPr lang="en-US" dirty="0"/>
          </a:p>
        </p:txBody>
      </p:sp>
      <p:pic>
        <p:nvPicPr>
          <p:cNvPr id="5" name="Picture 4"/>
          <p:cNvPicPr>
            <a:picLocks noChangeAspect="1"/>
          </p:cNvPicPr>
          <p:nvPr/>
        </p:nvPicPr>
        <p:blipFill>
          <a:blip r:embed="rId3"/>
          <a:stretch>
            <a:fillRect/>
          </a:stretch>
        </p:blipFill>
        <p:spPr>
          <a:xfrm rot="376481">
            <a:off x="4548189" y="2884410"/>
            <a:ext cx="2563812" cy="33871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a:stretch>
            <a:fillRect/>
          </a:stretch>
        </p:blipFill>
        <p:spPr>
          <a:xfrm rot="21039881">
            <a:off x="1991164" y="2919387"/>
            <a:ext cx="2733562" cy="33171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p:cNvSpPr txBox="1"/>
          <p:nvPr/>
        </p:nvSpPr>
        <p:spPr>
          <a:xfrm>
            <a:off x="3357945" y="6401512"/>
            <a:ext cx="2248928" cy="369332"/>
          </a:xfrm>
          <a:prstGeom prst="rect">
            <a:avLst/>
          </a:prstGeom>
          <a:noFill/>
        </p:spPr>
        <p:txBody>
          <a:bodyPr wrap="square" rtlCol="0">
            <a:spAutoFit/>
          </a:bodyPr>
          <a:lstStyle/>
          <a:p>
            <a:r>
              <a:rPr lang="en-US" dirty="0" smtClean="0"/>
              <a:t>POP Sample Pages</a:t>
            </a:r>
            <a:endParaRPr lang="en-US" dirty="0"/>
          </a:p>
        </p:txBody>
      </p:sp>
    </p:spTree>
    <p:extLst>
      <p:ext uri="{BB962C8B-B14F-4D97-AF65-F5344CB8AC3E}">
        <p14:creationId xmlns:p14="http://schemas.microsoft.com/office/powerpoint/2010/main" val="18725944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57316"/>
            <a:ext cx="10018713" cy="1752599"/>
          </a:xfrm>
        </p:spPr>
        <p:txBody>
          <a:bodyPr>
            <a:normAutofit/>
          </a:bodyPr>
          <a:lstStyle/>
          <a:p>
            <a:pPr algn="l"/>
            <a:r>
              <a:rPr lang="en-US" sz="5300" dirty="0" smtClean="0"/>
              <a:t>PAIVI</a:t>
            </a:r>
            <a:r>
              <a:rPr lang="en-US" dirty="0" smtClean="0"/>
              <a:t/>
            </a:r>
            <a:br>
              <a:rPr lang="en-US" dirty="0" smtClean="0"/>
            </a:br>
            <a:r>
              <a:rPr lang="en-US" sz="4400" dirty="0" smtClean="0"/>
              <a:t>Assessment Checklists </a:t>
            </a:r>
            <a:endParaRPr lang="en-US" dirty="0"/>
          </a:p>
        </p:txBody>
      </p:sp>
      <p:sp>
        <p:nvSpPr>
          <p:cNvPr id="3" name="Content Placeholder 2"/>
          <p:cNvSpPr>
            <a:spLocks noGrp="1"/>
          </p:cNvSpPr>
          <p:nvPr>
            <p:ph idx="1"/>
          </p:nvPr>
        </p:nvSpPr>
        <p:spPr>
          <a:xfrm>
            <a:off x="1412121" y="1041862"/>
            <a:ext cx="10018713" cy="3124201"/>
          </a:xfrm>
        </p:spPr>
        <p:txBody>
          <a:bodyPr/>
          <a:lstStyle/>
          <a:p>
            <a:r>
              <a:rPr lang="en-US" dirty="0" smtClean="0"/>
              <a:t>Developmental Vision </a:t>
            </a:r>
          </a:p>
          <a:p>
            <a:r>
              <a:rPr lang="en-US" dirty="0" smtClean="0"/>
              <a:t>Functional Hearing</a:t>
            </a:r>
            <a:endParaRPr lang="en-US" dirty="0"/>
          </a:p>
          <a:p>
            <a:r>
              <a:rPr lang="en-US" dirty="0" smtClean="0"/>
              <a:t>Functional Communication </a:t>
            </a:r>
          </a:p>
          <a:p>
            <a:r>
              <a:rPr lang="en-US" dirty="0" smtClean="0"/>
              <a:t>Interaction With Objects </a:t>
            </a:r>
            <a:endParaRPr lang="en-US" dirty="0"/>
          </a:p>
        </p:txBody>
      </p:sp>
      <p:pic>
        <p:nvPicPr>
          <p:cNvPr id="4" name="Picture 3"/>
          <p:cNvPicPr>
            <a:picLocks noChangeAspect="1"/>
          </p:cNvPicPr>
          <p:nvPr/>
        </p:nvPicPr>
        <p:blipFill>
          <a:blip r:embed="rId3"/>
          <a:stretch>
            <a:fillRect/>
          </a:stretch>
        </p:blipFill>
        <p:spPr>
          <a:xfrm rot="20980047">
            <a:off x="2112153" y="3989658"/>
            <a:ext cx="1901126" cy="252125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a:stretch>
            <a:fillRect/>
          </a:stretch>
        </p:blipFill>
        <p:spPr>
          <a:xfrm rot="536846">
            <a:off x="3999952" y="3866093"/>
            <a:ext cx="1949110" cy="25690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a:stretch>
            <a:fillRect/>
          </a:stretch>
        </p:blipFill>
        <p:spPr>
          <a:xfrm rot="434530">
            <a:off x="5505357" y="2531976"/>
            <a:ext cx="2123062" cy="28636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6"/>
          <a:stretch>
            <a:fillRect/>
          </a:stretch>
        </p:blipFill>
        <p:spPr>
          <a:xfrm rot="317006">
            <a:off x="7927278" y="1882456"/>
            <a:ext cx="2134293" cy="28531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p:cNvSpPr txBox="1"/>
          <p:nvPr/>
        </p:nvSpPr>
        <p:spPr>
          <a:xfrm>
            <a:off x="8047553" y="5250284"/>
            <a:ext cx="2886635" cy="923330"/>
          </a:xfrm>
          <a:prstGeom prst="rect">
            <a:avLst/>
          </a:prstGeom>
          <a:noFill/>
        </p:spPr>
        <p:txBody>
          <a:bodyPr wrap="square" rtlCol="0">
            <a:spAutoFit/>
          </a:bodyPr>
          <a:lstStyle/>
          <a:p>
            <a:r>
              <a:rPr lang="en-US" dirty="0" smtClean="0"/>
              <a:t>Sample Pages from Screening Checklist for Interaction With Objects</a:t>
            </a:r>
            <a:endParaRPr lang="en-US" dirty="0"/>
          </a:p>
        </p:txBody>
      </p:sp>
    </p:spTree>
    <p:extLst>
      <p:ext uri="{BB962C8B-B14F-4D97-AF65-F5344CB8AC3E}">
        <p14:creationId xmlns:p14="http://schemas.microsoft.com/office/powerpoint/2010/main" val="42461224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5300" dirty="0" smtClean="0"/>
              <a:t>PAIVI</a:t>
            </a:r>
            <a:r>
              <a:rPr lang="en-US" dirty="0" smtClean="0"/>
              <a:t/>
            </a:r>
            <a:br>
              <a:rPr lang="en-US" dirty="0" smtClean="0"/>
            </a:br>
            <a:r>
              <a:rPr lang="en-US" sz="4400" dirty="0" smtClean="0"/>
              <a:t>Parent Booklets</a:t>
            </a:r>
            <a:endParaRPr lang="en-US" dirty="0"/>
          </a:p>
        </p:txBody>
      </p:sp>
      <p:sp>
        <p:nvSpPr>
          <p:cNvPr id="3" name="Content Placeholder 2"/>
          <p:cNvSpPr>
            <a:spLocks noGrp="1"/>
          </p:cNvSpPr>
          <p:nvPr>
            <p:ph idx="1"/>
          </p:nvPr>
        </p:nvSpPr>
        <p:spPr>
          <a:xfrm>
            <a:off x="1484310" y="1562099"/>
            <a:ext cx="10018713" cy="3124201"/>
          </a:xfrm>
        </p:spPr>
        <p:txBody>
          <a:bodyPr>
            <a:normAutofit/>
          </a:bodyPr>
          <a:lstStyle/>
          <a:p>
            <a:r>
              <a:rPr lang="en-US" sz="2400" dirty="0" smtClean="0"/>
              <a:t>Learning Together: A Parent Guide to Socially Based Routines for Very Young Children With Visual Impairments</a:t>
            </a:r>
          </a:p>
          <a:p>
            <a:r>
              <a:rPr lang="en-US" sz="2400" dirty="0" smtClean="0"/>
              <a:t>Getting Ready for Preschool: A Parent Guide to Transition</a:t>
            </a:r>
            <a:endParaRPr lang="en-US" sz="2400" dirty="0"/>
          </a:p>
        </p:txBody>
      </p:sp>
    </p:spTree>
    <p:extLst>
      <p:ext uri="{BB962C8B-B14F-4D97-AF65-F5344CB8AC3E}">
        <p14:creationId xmlns:p14="http://schemas.microsoft.com/office/powerpoint/2010/main" val="29284628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16142" y="1876925"/>
            <a:ext cx="3407536" cy="44560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1540458" y="124326"/>
            <a:ext cx="10018713" cy="1752599"/>
          </a:xfrm>
        </p:spPr>
        <p:txBody>
          <a:bodyPr>
            <a:normAutofit/>
          </a:bodyPr>
          <a:lstStyle/>
          <a:p>
            <a:pPr algn="l"/>
            <a:r>
              <a:rPr lang="en-US" sz="5300" dirty="0"/>
              <a:t>Learning Together</a:t>
            </a:r>
            <a:r>
              <a:rPr lang="en-US" sz="4400" dirty="0"/>
              <a:t/>
            </a:r>
            <a:br>
              <a:rPr lang="en-US" sz="4400" dirty="0"/>
            </a:br>
            <a:r>
              <a:rPr lang="en-US" sz="4000" dirty="0"/>
              <a:t>PAIVI – Parent Booklet</a:t>
            </a:r>
            <a:endParaRPr lang="en-US" sz="4400" dirty="0"/>
          </a:p>
        </p:txBody>
      </p:sp>
      <p:sp>
        <p:nvSpPr>
          <p:cNvPr id="3" name="Content Placeholder 2"/>
          <p:cNvSpPr>
            <a:spLocks noGrp="1"/>
          </p:cNvSpPr>
          <p:nvPr>
            <p:ph idx="1"/>
          </p:nvPr>
        </p:nvSpPr>
        <p:spPr>
          <a:xfrm>
            <a:off x="1540458" y="860080"/>
            <a:ext cx="3929829" cy="4542117"/>
          </a:xfrm>
        </p:spPr>
        <p:txBody>
          <a:bodyPr>
            <a:normAutofit/>
          </a:bodyPr>
          <a:lstStyle/>
          <a:p>
            <a:r>
              <a:rPr lang="en-US" sz="2400" dirty="0" smtClean="0"/>
              <a:t>Offers strategies for parents to embed learning opportunities within everyday activities: mealtime, bath time, bedtime, playtime, story time, and going out. </a:t>
            </a:r>
            <a:endParaRPr lang="en-US" sz="2400" dirty="0"/>
          </a:p>
        </p:txBody>
      </p:sp>
    </p:spTree>
    <p:extLst>
      <p:ext uri="{BB962C8B-B14F-4D97-AF65-F5344CB8AC3E}">
        <p14:creationId xmlns:p14="http://schemas.microsoft.com/office/powerpoint/2010/main" val="2087978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416" y="363072"/>
            <a:ext cx="10018713" cy="1752599"/>
          </a:xfrm>
        </p:spPr>
        <p:txBody>
          <a:bodyPr>
            <a:normAutofit fontScale="90000"/>
          </a:bodyPr>
          <a:lstStyle/>
          <a:p>
            <a:pPr algn="l"/>
            <a:r>
              <a:rPr lang="en-US" sz="5300" dirty="0"/>
              <a:t>Getting Ready for </a:t>
            </a:r>
            <a:r>
              <a:rPr lang="en-US" sz="5300" dirty="0" smtClean="0"/>
              <a:t>Preschool</a:t>
            </a:r>
            <a:r>
              <a:rPr lang="en-US" sz="5400" dirty="0" smtClean="0"/>
              <a:t/>
            </a:r>
            <a:br>
              <a:rPr lang="en-US" sz="5400" dirty="0" smtClean="0"/>
            </a:br>
            <a:r>
              <a:rPr lang="en-US" sz="4000" dirty="0" smtClean="0"/>
              <a:t>PAIVI – Parent Booklet </a:t>
            </a:r>
            <a:r>
              <a:rPr lang="en-US" dirty="0" smtClean="0"/>
              <a:t/>
            </a:r>
            <a:br>
              <a:rPr lang="en-US" dirty="0" smtClean="0"/>
            </a:br>
            <a:endParaRPr lang="en-US" sz="4400" dirty="0"/>
          </a:p>
        </p:txBody>
      </p:sp>
      <p:sp>
        <p:nvSpPr>
          <p:cNvPr id="3" name="Content Placeholder 2"/>
          <p:cNvSpPr>
            <a:spLocks noGrp="1"/>
          </p:cNvSpPr>
          <p:nvPr>
            <p:ph idx="1"/>
          </p:nvPr>
        </p:nvSpPr>
        <p:spPr>
          <a:xfrm>
            <a:off x="5525680" y="363072"/>
            <a:ext cx="3668650" cy="4589929"/>
          </a:xfrm>
        </p:spPr>
        <p:txBody>
          <a:bodyPr>
            <a:normAutofit/>
          </a:bodyPr>
          <a:lstStyle/>
          <a:p>
            <a:r>
              <a:rPr lang="en-US" sz="2400" dirty="0" smtClean="0"/>
              <a:t>Addresses concerns parents may have about transition from early intervention to preschool services</a:t>
            </a:r>
            <a:endParaRPr lang="en-US" sz="2400" dirty="0"/>
          </a:p>
        </p:txBody>
      </p:sp>
      <p:pic>
        <p:nvPicPr>
          <p:cNvPr id="4" name="Picture 3"/>
          <p:cNvPicPr>
            <a:picLocks noChangeAspect="1"/>
          </p:cNvPicPr>
          <p:nvPr/>
        </p:nvPicPr>
        <p:blipFill>
          <a:blip r:embed="rId3"/>
          <a:stretch>
            <a:fillRect/>
          </a:stretch>
        </p:blipFill>
        <p:spPr>
          <a:xfrm>
            <a:off x="1717193" y="1908381"/>
            <a:ext cx="3366699" cy="44763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747872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2120" y="512160"/>
            <a:ext cx="10018713" cy="1752599"/>
          </a:xfrm>
        </p:spPr>
        <p:txBody>
          <a:bodyPr>
            <a:normAutofit/>
          </a:bodyPr>
          <a:lstStyle/>
          <a:p>
            <a:pPr algn="l"/>
            <a:r>
              <a:rPr lang="en-US" dirty="0" err="1" smtClean="0"/>
              <a:t>VIPS@Home</a:t>
            </a:r>
            <a:r>
              <a:rPr lang="en-US" dirty="0" smtClean="0"/>
              <a:t>: </a:t>
            </a:r>
            <a:br>
              <a:rPr lang="en-US" dirty="0" smtClean="0"/>
            </a:br>
            <a:r>
              <a:rPr lang="en-US" dirty="0" smtClean="0"/>
              <a:t>Parent Empowerment Program</a:t>
            </a:r>
            <a:endParaRPr lang="en-US" dirty="0"/>
          </a:p>
        </p:txBody>
      </p:sp>
      <p:sp>
        <p:nvSpPr>
          <p:cNvPr id="3" name="Content Placeholder 2"/>
          <p:cNvSpPr>
            <a:spLocks noGrp="1"/>
          </p:cNvSpPr>
          <p:nvPr>
            <p:ph idx="1"/>
          </p:nvPr>
        </p:nvSpPr>
        <p:spPr>
          <a:xfrm>
            <a:off x="1412120" y="2447924"/>
            <a:ext cx="10018713" cy="3124201"/>
          </a:xfrm>
        </p:spPr>
        <p:txBody>
          <a:bodyPr/>
          <a:lstStyle/>
          <a:p>
            <a:r>
              <a:rPr lang="en-US" dirty="0" err="1" smtClean="0"/>
              <a:t>VIPS@Home</a:t>
            </a:r>
            <a:r>
              <a:rPr lang="en-US" dirty="0" smtClean="0"/>
              <a:t> is a three-module  program developed from a partnership between APH and Visually Impaired Preschool Services (VIPS).</a:t>
            </a:r>
          </a:p>
          <a:p>
            <a:r>
              <a:rPr lang="en-US" dirty="0" err="1" smtClean="0"/>
              <a:t>VIPS@Home</a:t>
            </a:r>
            <a:r>
              <a:rPr lang="en-US" dirty="0" smtClean="0"/>
              <a:t>: Parent Empowerment Program offers three course booklets for parents that can be studied in the home, making it possible to get information to families at their convenience. These materials offer opportunities for connecting with professionals and other parents for support. </a:t>
            </a:r>
            <a:endParaRPr lang="en-US" dirty="0"/>
          </a:p>
        </p:txBody>
      </p:sp>
    </p:spTree>
    <p:extLst>
      <p:ext uri="{BB962C8B-B14F-4D97-AF65-F5344CB8AC3E}">
        <p14:creationId xmlns:p14="http://schemas.microsoft.com/office/powerpoint/2010/main" val="348000457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689</TotalTime>
  <Words>1012</Words>
  <Application>Microsoft Office PowerPoint</Application>
  <PresentationFormat>Widescreen</PresentationFormat>
  <Paragraphs>139</Paragraphs>
  <Slides>23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Corbel</vt:lpstr>
      <vt:lpstr>Trebuchet MS</vt:lpstr>
      <vt:lpstr>Parallax</vt:lpstr>
      <vt:lpstr> Early Intervention Vision Summer Mini Camp 2018</vt:lpstr>
      <vt:lpstr>Parents and Their Infants With Visual Impairment (PAIVI) Second Edition</vt:lpstr>
      <vt:lpstr>PAIVI Parent Assessment of Needs (PAN)</vt:lpstr>
      <vt:lpstr>PAIVI Parent Observation Protocol (POP)</vt:lpstr>
      <vt:lpstr>PAIVI Assessment Checklists </vt:lpstr>
      <vt:lpstr>PAIVI Parent Booklets</vt:lpstr>
      <vt:lpstr>Learning Together PAIVI – Parent Booklet</vt:lpstr>
      <vt:lpstr>Getting Ready for Preschool PAIVI – Parent Booklet  </vt:lpstr>
      <vt:lpstr>VIPS@Home:  Parent Empowerment Program</vt:lpstr>
      <vt:lpstr>VIPS@Home: Parent Empowerment Program Emergent Literacy</vt:lpstr>
      <vt:lpstr>VIPS@Home: Parent Empowerment Program Power at Your Fingertips  </vt:lpstr>
      <vt:lpstr>VIPS@Home: Parent Empowerment Program Special Education: Your Journey to a Successful IEP</vt:lpstr>
      <vt:lpstr>Laptime and Lullabies: Sharing the Joys of Literacy with Your Infant or Toddler Who is Visually Impaired  by Kay L. Clarke, Ph.D.</vt:lpstr>
      <vt:lpstr>Welcome to Laptime and Lullabies</vt:lpstr>
      <vt:lpstr>What’s in the Kit? </vt:lpstr>
      <vt:lpstr>What’s in the Kit? (continued)</vt:lpstr>
      <vt:lpstr>What’s in the Kit? (continued)</vt:lpstr>
      <vt:lpstr>Components of Emergent Literacy from the Handbook </vt:lpstr>
      <vt:lpstr>Booklet 14 “Developmental Milestones” and Booklet 15 “It Makes Sense to Me: A Sensory Strengths Snapshot,” in particular, pinpoint the previous 13 booklets. If a parent finds they have a priority in mind, they can then refer to the appropriate booklet for tips and strategies.  Use after Booklet 1 or use to put it all together.</vt:lpstr>
      <vt:lpstr>                </vt:lpstr>
      <vt:lpstr>Highlights of Individual Booklets</vt:lpstr>
      <vt:lpstr>What Did Field Evaluators Say?</vt:lpstr>
      <vt:lpstr>Coming soon …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Mimms</dc:creator>
  <cp:lastModifiedBy>Kelly Mimms</cp:lastModifiedBy>
  <cp:revision>23</cp:revision>
  <dcterms:created xsi:type="dcterms:W3CDTF">2018-06-12T14:00:02Z</dcterms:created>
  <dcterms:modified xsi:type="dcterms:W3CDTF">2018-06-14T14:35:45Z</dcterms:modified>
</cp:coreProperties>
</file>